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modernComment_11E_0.xml" ContentType="application/vnd.ms-powerpoint.comment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852" r:id="rId1"/>
  </p:sldMasterIdLst>
  <p:notesMasterIdLst>
    <p:notesMasterId r:id="rId21"/>
  </p:notesMasterIdLst>
  <p:sldIdLst>
    <p:sldId id="293" r:id="rId2"/>
    <p:sldId id="256" r:id="rId3"/>
    <p:sldId id="259" r:id="rId4"/>
    <p:sldId id="286" r:id="rId5"/>
    <p:sldId id="260" r:id="rId6"/>
    <p:sldId id="294" r:id="rId7"/>
    <p:sldId id="257" r:id="rId8"/>
    <p:sldId id="295" r:id="rId9"/>
    <p:sldId id="258" r:id="rId10"/>
    <p:sldId id="296" r:id="rId11"/>
    <p:sldId id="297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8288000" cy="10287000"/>
  <p:notesSz cx="6669088" cy="9926638"/>
  <p:embeddedFontLst>
    <p:embeddedFont>
      <p:font typeface="Calibri (MS)" panose="020B0604020202020204" charset="0"/>
      <p:regular r:id="rId22"/>
    </p:embeddedFont>
    <p:embeddedFont>
      <p:font typeface="Georgia" panose="02040502050405020303" pitchFamily="18" charset="0"/>
      <p:regular r:id="rId23"/>
      <p:bold r:id="rId24"/>
      <p:italic r:id="rId25"/>
      <p:boldItalic r:id="rId26"/>
    </p:embeddedFont>
    <p:embeddedFont>
      <p:font typeface="Glacial Indifference" pitchFamily="50" charset="0"/>
      <p:regular r:id="rId27"/>
      <p:bold r:id="rId28"/>
    </p:embeddedFont>
    <p:embeddedFont>
      <p:font typeface="Poppins" panose="00000500000000000000" pitchFamily="2" charset="0"/>
      <p:regular r:id="rId29"/>
    </p:embeddedFont>
    <p:embeddedFont>
      <p:font typeface="Roboto" panose="02000000000000000000" pitchFamily="2" charset="0"/>
      <p:regular r:id="rId30"/>
      <p:bold r:id="rId31"/>
    </p:embeddedFont>
  </p:embeddedFontLst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7958275-307A-838C-7430-2577DF5A0FC5}" name="Fernanda Minuz" initials="FM" userId="12aa786052974d8b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essandro borri" initials="ab" lastIdx="1" clrIdx="0">
    <p:extLst>
      <p:ext uri="{19B8F6BF-5375-455C-9EA6-DF929625EA0E}">
        <p15:presenceInfo xmlns:p15="http://schemas.microsoft.com/office/powerpoint/2012/main" userId="b3c992bfaa22669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F3FC"/>
    <a:srgbClr val="FFFFFF"/>
    <a:srgbClr val="F3F6FB"/>
    <a:srgbClr val="DAD5B0"/>
    <a:srgbClr val="663300"/>
    <a:srgbClr val="B4F6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ile medio 2 - Color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06" autoAdjust="0"/>
    <p:restoredTop sz="95041" autoAdjust="0"/>
  </p:normalViewPr>
  <p:slideViewPr>
    <p:cSldViewPr>
      <p:cViewPr varScale="1">
        <p:scale>
          <a:sx n="72" d="100"/>
          <a:sy n="72" d="100"/>
        </p:scale>
        <p:origin x="558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commentAuthors" Target="commentAuthors.xml"/><Relationship Id="rId37" Type="http://schemas.microsoft.com/office/2018/10/relationships/authors" Target="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theme" Target="theme/theme1.xml"/></Relationships>
</file>

<file path=ppt/comments/modernComment_11E_0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1F9CE672-E41D-4BD8-BC8D-DCFB01464595}" authorId="{37958275-307A-838C-7430-2577DF5A0FC5}" created="2026-09-23T12:55:11.358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3541500535" sldId="286"/>
      <ac:spMk id="3" creationId="{2A2A4E1F-BBF1-05E7-335E-4E7A7AE8E717}"/>
      <ac:txMk cp="236" len="295">
        <ac:context len="1097" hash="2519695344"/>
      </ac:txMk>
    </ac:txMkLst>
    <p188:pos x="9515103" y="1407226"/>
    <p188:txBody>
      <a:bodyPr/>
      <a:lstStyle/>
      <a:p>
        <a:r>
          <a:rPr lang="it-IT"/>
          <a:t>Aggiungere qui le nuove disposizioni ministeriali e la disposizione regionale syui CPIA, dicendo che riprenderemo questo discorso nelle conclusioni
Si possono fare due slide di questa, per facilità di lettura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853251" cy="37224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037323" y="0"/>
            <a:ext cx="3853251" cy="37224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15.10.2026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970088" y="557213"/>
            <a:ext cx="4951412" cy="27860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889212" y="3529471"/>
            <a:ext cx="7113694" cy="334507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058943"/>
            <a:ext cx="3853251" cy="3705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037323" y="7058943"/>
            <a:ext cx="3853251" cy="3705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‹N›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smu.org/i-minori-stranieri-non-accompagnati-msna-in-italia-al-31-1-2025/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integrazionemigranti.gov.it/Ricerca-news/Dettaglio-news/id/2976/Minori-stranieri-non-accompagnati-in-vigore-il-nuovo-regolamento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 dirty="0"/>
              <a:t>1.7.2013</a:t>
            </a:r>
          </a:p>
          <a:p>
            <a:endParaRPr lang="en-US" dirty="0"/>
          </a:p>
          <a:p>
            <a:r>
              <a:rPr lang="en-US" dirty="0"/>
              <a:t>1.7.2013</a:t>
            </a:r>
          </a:p>
          <a:p>
            <a:endParaRPr lang="en-US" dirty="0"/>
          </a:p>
          <a:p>
            <a:r>
              <a:rPr lang="en-US" dirty="0"/>
              <a:t>1.7.2013</a:t>
            </a:r>
          </a:p>
          <a:p>
            <a:endParaRPr lang="en-US" dirty="0"/>
          </a:p>
          <a:p>
            <a:r>
              <a:rPr lang="en-US" dirty="0"/>
              <a:t>1</a:t>
            </a:r>
          </a:p>
          <a:p>
            <a:endParaRPr lang="en-US" dirty="0"/>
          </a:p>
          <a:p>
            <a:r>
              <a:rPr lang="en-US" dirty="0"/>
              <a:t>‹#›</a:t>
            </a:r>
          </a:p>
          <a:p>
            <a:endParaRPr lang="en-US" dirty="0"/>
          </a:p>
          <a:p>
            <a:r>
              <a:rPr lang="en-US" dirty="0"/>
              <a:t>‹#›</a:t>
            </a:r>
          </a:p>
          <a:p>
            <a:endParaRPr lang="en-US" dirty="0"/>
          </a:p>
          <a:p>
            <a:r>
              <a:rPr lang="en-US" dirty="0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it-IT" sz="1050">
                <a:solidFill>
                  <a:srgbClr val="444746"/>
                </a:solidFill>
                <a:latin typeface="Roboto"/>
                <a:ea typeface="Roboto"/>
                <a:cs typeface="Roboto"/>
                <a:sym typeface="Roboto"/>
              </a:rPr>
              <a:t>Dati aggiornati in </a:t>
            </a:r>
            <a:r>
              <a:rPr lang="it-IT" sz="1050">
                <a:solidFill>
                  <a:srgbClr val="0B57D0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https://www.ismu.org/i-minori-stranieri-non-accompagnati-msna-in-italia-al-31-1-2025/</a:t>
            </a:r>
            <a:r>
              <a:rPr lang="it-IT" sz="1100">
                <a:latin typeface="Arial"/>
                <a:ea typeface="Arial"/>
                <a:cs typeface="Arial"/>
                <a:sym typeface="Arial"/>
              </a:rPr>
              <a:t> </a:t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it-IT"/>
              <a:t>Inclusione sociale e inclusione scolastica sono strettamente connesse secondo lo spirito della legislazione italiana in materia di diritto all’istruzione (Trenta). Il dispositivo di legge italiano è organiche strutturato, un unico nel panorama europeo (Trenta)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it-IT"/>
              <a:t>Difficoltà di acquisire/presentare il diplome del loro paese di origine</a:t>
            </a:r>
            <a:endParaRPr/>
          </a:p>
          <a:p>
            <a:pPr marL="0" lvl="0" indent="0" algn="l" rtl="0">
              <a:lnSpc>
                <a:spcPct val="142857"/>
              </a:lnSpc>
              <a:spcBef>
                <a:spcPts val="1100"/>
              </a:spcBef>
              <a:spcAft>
                <a:spcPts val="1100"/>
              </a:spcAft>
              <a:buSzPts val="1400"/>
              <a:buNone/>
            </a:pPr>
            <a:r>
              <a:rPr lang="it-IT" sz="105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it-IT" sz="1050" b="1">
                <a:latin typeface="Arial"/>
                <a:ea typeface="Arial"/>
                <a:cs typeface="Arial"/>
                <a:sym typeface="Arial"/>
              </a:rPr>
              <a:t>la possibilità di ottenere, nella conversione del permesso per minore età, anche un permesso per studio dopo i 18 anni ESISTE ancora ma non è più automatica (DPR 191/2022).</a:t>
            </a:r>
            <a:r>
              <a:rPr lang="it-IT" sz="1050">
                <a:latin typeface="Arial"/>
                <a:ea typeface="Arial"/>
                <a:cs typeface="Arial"/>
                <a:sym typeface="Arial"/>
              </a:rPr>
              <a:t> Serve il </a:t>
            </a:r>
            <a:r>
              <a:rPr lang="it-IT" sz="1050" b="1">
                <a:latin typeface="Arial"/>
                <a:ea typeface="Arial"/>
                <a:cs typeface="Arial"/>
                <a:sym typeface="Arial"/>
              </a:rPr>
              <a:t>parere del Ministero del Lavoro; si </a:t>
            </a:r>
            <a:r>
              <a:rPr lang="it-IT" sz="1050">
                <a:latin typeface="Arial"/>
                <a:ea typeface="Arial"/>
                <a:cs typeface="Arial"/>
                <a:sym typeface="Arial"/>
              </a:rPr>
              <a:t>valuta: </a:t>
            </a:r>
            <a:r>
              <a:rPr lang="it-IT" sz="1050" b="1">
                <a:latin typeface="Arial"/>
                <a:ea typeface="Arial"/>
                <a:cs typeface="Arial"/>
                <a:sym typeface="Arial"/>
              </a:rPr>
              <a:t>durata della permanenza in Italia percorso di integrazione (scolastico/formativo/lavorativo)</a:t>
            </a:r>
            <a:r>
              <a:rPr lang="it-IT" sz="1050">
                <a:solidFill>
                  <a:schemeClr val="hlink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4"/>
              </a:rPr>
              <a:t> </a:t>
            </a:r>
            <a:r>
              <a:rPr lang="it-IT" sz="105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[integrazio...nti.gov.it]</a:t>
            </a:r>
            <a:endParaRPr/>
          </a:p>
        </p:txBody>
      </p:sp>
      <p:sp>
        <p:nvSpPr>
          <p:cNvPr id="137" name="Google Shape;13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e5ea4c3361_1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it-IT"/>
              <a:t>Alessandro 6 e 7</a:t>
            </a:r>
            <a:endParaRPr/>
          </a:p>
        </p:txBody>
      </p:sp>
      <p:sp>
        <p:nvSpPr>
          <p:cNvPr id="143" name="Google Shape;143;g3e5ea4c3361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h601ed1901bbc918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2" name="Google Shape;252;h601ed1901bbc918_0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3" name="Google Shape;253;h601ed1901bbc918_0_3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5" name="Google Shape;24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h71473fc993adb891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9" name="Google Shape;259;h71473fc993adb891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4" name="Google Shape;30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h5ac84596cd68c515_0_2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3" name="Google Shape;323;h5ac84596cd68c515_0_2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4" name="Google Shape;324;h5ac84596cd68c515_0_25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9" name="Google Shape;36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6" name="Google Shape;37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7" name="Google Shape;38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8" name="Google Shape;39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h5ac84596cd68c51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0" name="Google Shape;410;h5ac84596cd68c51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9" name="Google Shape;41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h1d01c07f08351ca6_0_6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7" name="Google Shape;427;h1d01c07f08351ca6_0_6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" name="Google Shape;428;h1d01c07f08351ca6_0_62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h1d01c07f08351ca6_0_6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7" name="Google Shape;437;h1d01c07f08351ca6_0_6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h1d01c07f08351ca6_0_63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752FA3B-3AC8-5496-39BA-7268AC4CFA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AE44D1DD-927D-904F-E18A-41EA596683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5403057"/>
            <a:ext cx="13716000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4D89AD7-A464-544D-0F08-CA8E67065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 dirty="0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3C3428E-A3B6-E5F3-4DF5-920776BE0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78BEA3D-4DA5-A9EC-AD85-F2CF532B7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795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E191E7D-95F2-2385-90EE-6609D7ECE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6BE6D4B-8EA9-9B9C-7D93-29DF948DB8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FE65EE4-F321-3DAA-5BA4-9311559A0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 dirty="0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784381D-4BEB-847E-DE1E-0A31CE02E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211481E-9BBD-B647-FFB2-AF4638307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278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3199E17-95D8-F405-66AA-DD7CA8010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775" y="2564608"/>
            <a:ext cx="1577340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A0C3502-071B-593E-F31D-243AC21BD1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7775" y="6884195"/>
            <a:ext cx="15773400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8900184-EB12-6703-A2E6-F426B1C71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 dirty="0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672B2BA-B60B-A78A-5CD1-6A99E3538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962ABC3-0625-B159-B6CB-22409C7AB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169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7C3E97E-4439-46DE-2314-11140D93F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572C9FA-8717-4297-CB37-C162400099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772400" cy="6527007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22A92F17-E26F-2ED3-390E-65C452639D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58300" y="2738438"/>
            <a:ext cx="7772400" cy="6527007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31EE7297-3DEF-29C5-7920-4E2180B8C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 dirty="0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812C920-83D2-0D5D-5463-856DFCD4B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1BEFD04B-584F-E732-B491-E716F9E9E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018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0D6CC37-39EB-3746-AA72-17A55D101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2E676B4-DC49-BFF0-BB07-B517AC2837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9683" y="2521745"/>
            <a:ext cx="7736681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29314C9D-0AD4-692D-C47E-9355F64A71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59683" y="3757613"/>
            <a:ext cx="7736681" cy="5526882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6E5C00D1-2538-0B69-E98A-9531A8D72B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258300" y="2521745"/>
            <a:ext cx="7774782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12061A46-45E6-E080-E029-AB54F16C58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4782" cy="5526882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BCFB75DE-0FC3-896C-603D-7B11275209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 dirty="0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8D41F8B9-8EB1-106A-B11E-7AA92B2C31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3CC71D4E-9026-B66A-BD4F-52F5B861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640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4561976-FE6C-30F6-9A93-59B177AE4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74C07D6B-D659-CB8B-B56C-E0D0BB777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 dirty="0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E220E90C-D327-E069-7F53-4B208F683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426FA836-97A1-008D-43D9-87AC32692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9212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3F5EAD7-7A86-0186-C898-616B72F54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 dirty="0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6E7AB0DE-E7B8-5190-C66C-28CF2AF9D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D4099442-C300-3511-4428-356A10695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6228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9059C77-DEDB-BCF1-DF5C-447A8B075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D693D97-98D4-C74E-88CC-7C7513BDC2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FFB9745A-3963-6BD7-909C-E4C94A728C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5AF3CFE0-74F7-64C5-527D-9F06F5D6E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 dirty="0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4BF2E48-1656-65C3-1AD2-0C1A2D220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645D3F7-8DFB-5D98-8ACA-F5349ACC2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2451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0D8CEDF-46B1-CB58-BD87-4901F702E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C8BB507B-4700-45DB-56C9-C49468FFD1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endParaRPr lang="it-IT" dirty="0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6015FC0D-7B5C-AA28-43D7-343B117DBD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CA3F2255-C5FF-49F6-E2EF-67DD12415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 dirty="0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885BD584-11C7-6DBF-BF93-0FF2BB7F0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6F8B40C-1FAA-FF44-3EDC-FEDC6605F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636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EC08B4E-4588-7258-B77E-86A20ACE8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1EEA53D1-3761-B7C0-5B30-F0496B63D8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CBBB752-8947-128F-8351-C0EDB8D51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 dirty="0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B1825E2-5C73-C665-3F6A-84AB80CD7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2CC7A63-77E2-2C56-758E-5DB30E36D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3022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0BF03E5C-5E46-6564-FC9B-AFC689D783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7757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3F4C00E2-11B9-12AF-A9E4-F54C954F14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01450" cy="8717757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D24F003-2BCE-E5B8-11E4-7BD315C10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 dirty="0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69C0CD9-9E17-C2F1-0037-7C1D42922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02C0909-0AC4-084B-2C95-8717A1247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9437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bg>
      <p:bgPr>
        <a:solidFill>
          <a:srgbClr val="0F1E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090" y="1607531"/>
            <a:ext cx="15849824" cy="6704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0" indent="0" algn="l">
              <a:lnSpc>
                <a:spcPct val="110000"/>
              </a:lnSpc>
              <a:buNone/>
              <a:defRPr lang="en-US" sz="4800" dirty="0">
                <a:solidFill>
                  <a:srgbClr val="F5F3EE"/>
                </a:solidFill>
                <a:latin typeface="Georgia" pitchFamily="34" charset="0"/>
                <a:ea typeface="Georgia" pitchFamily="34" charset="-122"/>
                <a:cs typeface="Georgia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endParaRPr lang="en-US" sz="4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01"/>
          </p:nvPr>
        </p:nvSpPr>
        <p:spPr>
          <a:xfrm>
            <a:off x="1219089" y="2735201"/>
            <a:ext cx="15849711" cy="6332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0" indent="0" algn="l">
              <a:lnSpc>
                <a:spcPct val="140000"/>
              </a:lnSpc>
              <a:buNone/>
              <a:defRPr lang="en-US" sz="2400" dirty="0">
                <a:solidFill>
                  <a:srgbClr val="FAF9F5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marL="0" indent="0" algn="l">
              <a:lnSpc>
                <a:spcPct val="140000"/>
              </a:lnSpc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70405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6FB92A4A-C950-BACE-FC9D-0F6F196D4A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91822F5-BAF2-A33F-02B5-C449DB0048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7E6AD32-4ACC-E6D5-A1B9-CCCA1F791D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10/15/2026</a:t>
            </a:fld>
            <a:endParaRPr lang="en-US" dirty="0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78495FD-3603-C0AE-58E7-ED5342E336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E9D72FB-EBAC-D178-4353-405EC7D55F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841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image" Target="../media/image1.jp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indelicato@istruzioneer.gov.it" TargetMode="External"/><Relationship Id="rId5" Type="http://schemas.openxmlformats.org/officeDocument/2006/relationships/hyperlink" Target="mailto:alexandros@cpiamontagna.edu.it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microsoft.com/office/2018/10/relationships/comments" Target="../comments/modernComment_11E_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hyperlink" Target="https://www.istruzioneer.gov.it/repository-uda-gestire-la-classe-con-adolescenti-stranieri-a-s-2025-26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hyperlink" Target="https://www.istruzioneer.gov.it/wp-content/uploads/2026/04/BOmont_Job-for-Youth_Bomont_udaorient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magine 19">
            <a:extLst>
              <a:ext uri="{FF2B5EF4-FFF2-40B4-BE49-F238E27FC236}">
                <a16:creationId xmlns:a16="http://schemas.microsoft.com/office/drawing/2014/main" id="{BE1F6588-1AFE-E3AE-93D3-5E4E3BC982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03651" y="3210519"/>
            <a:ext cx="5122172" cy="3418376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>
            <a:off x="259775" y="1060856"/>
            <a:ext cx="4052449" cy="2319690"/>
            <a:chOff x="0" y="0"/>
            <a:chExt cx="5403266" cy="309292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403215" cy="3092958"/>
            </a:xfrm>
            <a:custGeom>
              <a:avLst/>
              <a:gdLst/>
              <a:ahLst/>
              <a:cxnLst/>
              <a:rect l="l" t="t" r="r" b="b"/>
              <a:pathLst>
                <a:path w="5403215" h="3092958">
                  <a:moveTo>
                    <a:pt x="0" y="0"/>
                  </a:moveTo>
                  <a:lnTo>
                    <a:pt x="5403215" y="0"/>
                  </a:lnTo>
                  <a:lnTo>
                    <a:pt x="5403215" y="3092958"/>
                  </a:lnTo>
                  <a:lnTo>
                    <a:pt x="0" y="30929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b="1"/>
              </a:stretch>
            </a:blipFill>
          </p:spPr>
        </p:sp>
      </p:grpSp>
      <p:grpSp>
        <p:nvGrpSpPr>
          <p:cNvPr id="10" name="Group 10"/>
          <p:cNvGrpSpPr/>
          <p:nvPr/>
        </p:nvGrpSpPr>
        <p:grpSpPr>
          <a:xfrm>
            <a:off x="0" y="0"/>
            <a:ext cx="18288000" cy="480060"/>
            <a:chOff x="0" y="0"/>
            <a:chExt cx="24384000" cy="64008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4384000" cy="640080"/>
            </a:xfrm>
            <a:custGeom>
              <a:avLst/>
              <a:gdLst/>
              <a:ahLst/>
              <a:cxnLst/>
              <a:rect l="l" t="t" r="r" b="b"/>
              <a:pathLst>
                <a:path w="24384000" h="640080">
                  <a:moveTo>
                    <a:pt x="0" y="0"/>
                  </a:moveTo>
                  <a:lnTo>
                    <a:pt x="24384000" y="0"/>
                  </a:lnTo>
                  <a:lnTo>
                    <a:pt x="24384000" y="640080"/>
                  </a:lnTo>
                  <a:lnTo>
                    <a:pt x="0" y="640080"/>
                  </a:lnTo>
                  <a:close/>
                </a:path>
              </a:pathLst>
            </a:custGeom>
            <a:solidFill>
              <a:srgbClr val="3A75B9"/>
            </a:solidFill>
          </p:spPr>
        </p:sp>
      </p:grpSp>
      <p:grpSp>
        <p:nvGrpSpPr>
          <p:cNvPr id="12" name="Group 12"/>
          <p:cNvGrpSpPr/>
          <p:nvPr/>
        </p:nvGrpSpPr>
        <p:grpSpPr>
          <a:xfrm>
            <a:off x="0" y="342900"/>
            <a:ext cx="18288000" cy="137160"/>
            <a:chOff x="0" y="0"/>
            <a:chExt cx="24384000" cy="18288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4384000" cy="182880"/>
            </a:xfrm>
            <a:custGeom>
              <a:avLst/>
              <a:gdLst/>
              <a:ahLst/>
              <a:cxnLst/>
              <a:rect l="l" t="t" r="r" b="b"/>
              <a:pathLst>
                <a:path w="24384000" h="182880">
                  <a:moveTo>
                    <a:pt x="0" y="0"/>
                  </a:moveTo>
                  <a:lnTo>
                    <a:pt x="24384000" y="0"/>
                  </a:lnTo>
                  <a:lnTo>
                    <a:pt x="2438400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A11925"/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0" y="9877215"/>
            <a:ext cx="18288000" cy="369780"/>
            <a:chOff x="0" y="0"/>
            <a:chExt cx="24384000" cy="493039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4384000" cy="493017"/>
            </a:xfrm>
            <a:custGeom>
              <a:avLst/>
              <a:gdLst/>
              <a:ahLst/>
              <a:cxnLst/>
              <a:rect l="l" t="t" r="r" b="b"/>
              <a:pathLst>
                <a:path w="24384000" h="493017">
                  <a:moveTo>
                    <a:pt x="0" y="0"/>
                  </a:moveTo>
                  <a:lnTo>
                    <a:pt x="24384000" y="0"/>
                  </a:lnTo>
                  <a:lnTo>
                    <a:pt x="24384000" y="493017"/>
                  </a:lnTo>
                  <a:lnTo>
                    <a:pt x="0" y="493017"/>
                  </a:lnTo>
                  <a:close/>
                </a:path>
              </a:pathLst>
            </a:custGeom>
            <a:solidFill>
              <a:srgbClr val="E3650C"/>
            </a:solidFill>
          </p:spPr>
        </p:sp>
      </p:grpSp>
      <p:sp>
        <p:nvSpPr>
          <p:cNvPr id="16" name="TextBox 16"/>
          <p:cNvSpPr txBox="1"/>
          <p:nvPr/>
        </p:nvSpPr>
        <p:spPr>
          <a:xfrm>
            <a:off x="2285980" y="9925929"/>
            <a:ext cx="8000000" cy="2641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lang="en-US" sz="1800" dirty="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FIERIDA 2026 — </a:t>
            </a:r>
            <a:r>
              <a:rPr lang="en-US" sz="1800" dirty="0" err="1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Termoli</a:t>
            </a:r>
            <a:r>
              <a:rPr lang="en-US" sz="1800" dirty="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 – 6, 7 e 8 </a:t>
            </a:r>
            <a:r>
              <a:rPr lang="en-US" sz="1800" dirty="0" err="1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ottobre</a:t>
            </a:r>
            <a:r>
              <a:rPr lang="en-US" sz="1800" dirty="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 2026</a:t>
            </a:r>
          </a:p>
        </p:txBody>
      </p:sp>
      <p:sp>
        <p:nvSpPr>
          <p:cNvPr id="19" name="TextBox 13">
            <a:extLst>
              <a:ext uri="{FF2B5EF4-FFF2-40B4-BE49-F238E27FC236}">
                <a16:creationId xmlns:a16="http://schemas.microsoft.com/office/drawing/2014/main" id="{AC56F564-29BF-CD29-6942-1DB4FD6F1D72}"/>
              </a:ext>
            </a:extLst>
          </p:cNvPr>
          <p:cNvSpPr txBox="1"/>
          <p:nvPr/>
        </p:nvSpPr>
        <p:spPr>
          <a:xfrm>
            <a:off x="2885200" y="1701406"/>
            <a:ext cx="9483279" cy="58169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br>
              <a:rPr lang="it-IT" sz="5400" dirty="0"/>
            </a:br>
            <a:endParaRPr lang="it-IT" sz="3600" dirty="0"/>
          </a:p>
          <a:p>
            <a:pPr algn="ctr"/>
            <a:r>
              <a:rPr lang="it-IT" sz="3600" b="1" dirty="0">
                <a:cs typeface="Poppins" panose="00000500000000000000" pitchFamily="2" charset="0"/>
              </a:rPr>
              <a:t>Orientare per includere: progettare UDA dall’individuazione delle competenze alla rubrica valutativa per MSNA. Esito di un percorso di formazione volto a gestire classi con adolescenti stranieri in un CPIA.</a:t>
            </a:r>
            <a:r>
              <a:rPr lang="it-IT" sz="3600" dirty="0">
                <a:cs typeface="Poppins" panose="00000500000000000000" pitchFamily="2" charset="0"/>
              </a:rPr>
              <a:t> </a:t>
            </a:r>
          </a:p>
          <a:p>
            <a:br>
              <a:rPr lang="it-IT" sz="5400" dirty="0"/>
            </a:br>
            <a:endParaRPr lang="it-IT" sz="5400" spc="369" noProof="0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21" name="TextBox 11">
            <a:extLst>
              <a:ext uri="{FF2B5EF4-FFF2-40B4-BE49-F238E27FC236}">
                <a16:creationId xmlns:a16="http://schemas.microsoft.com/office/drawing/2014/main" id="{06C6597D-75E4-AE0A-F2A5-F1976CC408C7}"/>
              </a:ext>
            </a:extLst>
          </p:cNvPr>
          <p:cNvSpPr txBox="1"/>
          <p:nvPr/>
        </p:nvSpPr>
        <p:spPr>
          <a:xfrm>
            <a:off x="259774" y="6358816"/>
            <a:ext cx="11703625" cy="1159567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ctr">
              <a:spcAft>
                <a:spcPts val="600"/>
              </a:spcAft>
            </a:pPr>
            <a:r>
              <a:rPr lang="it-IT" sz="2000" noProof="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ALESSANDRO BORRI</a:t>
            </a:r>
            <a:r>
              <a:rPr lang="it-IT" sz="20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- </a:t>
            </a:r>
            <a:r>
              <a:rPr lang="it-IT" sz="2000" noProof="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CPIA Montagna - Castel di Casio, </a:t>
            </a:r>
            <a:r>
              <a:rPr lang="it-IT" sz="20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5"/>
              </a:rPr>
              <a:t>alexandros@cpiamontagna.edu.it</a:t>
            </a:r>
            <a:endParaRPr lang="it-IT" sz="2000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ctr">
              <a:lnSpc>
                <a:spcPts val="2879"/>
              </a:lnSpc>
              <a:spcAft>
                <a:spcPts val="600"/>
              </a:spcAft>
            </a:pPr>
            <a:r>
              <a:rPr lang="it-IT" sz="2000" dirty="0">
                <a:solidFill>
                  <a:srgbClr val="000000"/>
                </a:solidFill>
                <a:latin typeface="Glacial Indifference"/>
                <a:sym typeface="Glacial Indifference"/>
              </a:rPr>
              <a:t>LUANA E. INDELICATO – USR ER, </a:t>
            </a:r>
            <a:r>
              <a:rPr lang="it-IT" sz="2000" dirty="0">
                <a:solidFill>
                  <a:schemeClr val="accent5">
                    <a:lumMod val="75000"/>
                  </a:schemeClr>
                </a:solidFill>
                <a:latin typeface="Glacial Indifference"/>
                <a:sym typeface="Glacial Indifference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indelicato@istruzioneer.gov.it</a:t>
            </a:r>
            <a:r>
              <a:rPr lang="it-IT" sz="2000" dirty="0">
                <a:solidFill>
                  <a:schemeClr val="accent5">
                    <a:lumMod val="75000"/>
                  </a:schemeClr>
                </a:solidFill>
                <a:latin typeface="Glacial Indifference"/>
                <a:sym typeface="Glacial Indifference"/>
              </a:rPr>
              <a:t> </a:t>
            </a:r>
            <a:r>
              <a:rPr lang="it-IT" sz="2000" dirty="0">
                <a:solidFill>
                  <a:srgbClr val="000000"/>
                </a:solidFill>
                <a:latin typeface="Glacial Indifference"/>
                <a:sym typeface="Glacial Indifference"/>
              </a:rPr>
              <a:t> </a:t>
            </a:r>
          </a:p>
          <a:p>
            <a:pPr algn="ctr">
              <a:lnSpc>
                <a:spcPts val="2879"/>
              </a:lnSpc>
              <a:spcAft>
                <a:spcPts val="600"/>
              </a:spcAft>
            </a:pPr>
            <a:r>
              <a:rPr lang="it-IT" sz="2000" dirty="0">
                <a:solidFill>
                  <a:srgbClr val="000000"/>
                </a:solidFill>
                <a:latin typeface="Glacial Indifference"/>
                <a:sym typeface="Glacial Indifference"/>
              </a:rPr>
              <a:t>LINUCCIO PEDERZANI – CPIA PARMA, </a:t>
            </a:r>
            <a:r>
              <a:rPr lang="it-IT" sz="2000" dirty="0">
                <a:solidFill>
                  <a:schemeClr val="accent5">
                    <a:lumMod val="75000"/>
                  </a:schemeClr>
                </a:solidFill>
                <a:latin typeface="Glacial Indifference"/>
                <a:sym typeface="Glacial Indifference"/>
              </a:rPr>
              <a:t>linuccio.pederzani@cpiaparma.edu.it  </a:t>
            </a:r>
          </a:p>
          <a:p>
            <a:pPr algn="ctr">
              <a:lnSpc>
                <a:spcPts val="2879"/>
              </a:lnSpc>
              <a:spcAft>
                <a:spcPts val="600"/>
              </a:spcAft>
            </a:pPr>
            <a:endParaRPr lang="it-IT" sz="2800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30749257-1F03-8725-1972-12F35EB542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6635" y="7696295"/>
            <a:ext cx="3594572" cy="2021947"/>
          </a:xfrm>
          <a:prstGeom prst="rect">
            <a:avLst/>
          </a:prstGeom>
        </p:spPr>
      </p:pic>
      <p:pic>
        <p:nvPicPr>
          <p:cNvPr id="17" name="Immagine 16" descr="Docenti su potenziamento, valido l’anno di prova anche se svolto su ...">
            <a:extLst>
              <a:ext uri="{FF2B5EF4-FFF2-40B4-BE49-F238E27FC236}">
                <a16:creationId xmlns:a16="http://schemas.microsoft.com/office/drawing/2014/main" id="{8F283604-6E9F-DA99-1547-80E00D934F3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32617" y="7728755"/>
            <a:ext cx="4748236" cy="2021947"/>
          </a:xfrm>
          <a:prstGeom prst="rect">
            <a:avLst/>
          </a:prstGeom>
        </p:spPr>
      </p:pic>
      <p:sp>
        <p:nvSpPr>
          <p:cNvPr id="24" name="Rettangolo 23">
            <a:extLst>
              <a:ext uri="{FF2B5EF4-FFF2-40B4-BE49-F238E27FC236}">
                <a16:creationId xmlns:a16="http://schemas.microsoft.com/office/drawing/2014/main" id="{9D97C162-109B-5AF0-F514-A07A25C550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2368479" y="425356"/>
            <a:ext cx="2895600" cy="9490583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</a:lstStyle>
          <a:p>
            <a:pPr algn="ctr" rtl="0"/>
            <a:endParaRPr lang="it-IT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822960" y="685800"/>
            <a:ext cx="16641623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50" b="1" kern="0" spc="300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DATI 2026 — MINISTERO DEL LAVORO E FONDAZIONE MIGRANTES</a:t>
            </a:r>
            <a:endParaRPr lang="en-US" sz="1950" dirty="0"/>
          </a:p>
        </p:txBody>
      </p:sp>
      <p:sp>
        <p:nvSpPr>
          <p:cNvPr id="3" name="Text 1"/>
          <p:cNvSpPr txBox="1"/>
          <p:nvPr/>
        </p:nvSpPr>
        <p:spPr>
          <a:xfrm>
            <a:off x="822960" y="1124712"/>
            <a:ext cx="16641623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1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Chi sono i minori stranieri non accompagnati in Italia</a:t>
            </a:r>
            <a:endParaRPr lang="en-US" sz="5100" dirty="0"/>
          </a:p>
        </p:txBody>
      </p:sp>
      <p:sp>
        <p:nvSpPr>
          <p:cNvPr id="4" name="Shape 2"/>
          <p:cNvSpPr/>
          <p:nvPr/>
        </p:nvSpPr>
        <p:spPr>
          <a:xfrm>
            <a:off x="822960" y="2468880"/>
            <a:ext cx="8115071" cy="3360420"/>
          </a:xfrm>
          <a:prstGeom prst="roundRect">
            <a:avLst>
              <a:gd name="adj" fmla="val 4898"/>
            </a:avLst>
          </a:prstGeom>
          <a:solidFill>
            <a:srgbClr val="152840"/>
          </a:solidFill>
          <a:ln w="12700">
            <a:solidFill>
              <a:srgbClr val="152840"/>
            </a:solidFill>
            <a:prstDash val="solid"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3020" y="2880360"/>
            <a:ext cx="356616" cy="356616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1810512" y="2839212"/>
            <a:ext cx="5486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50" b="1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Quanti sono</a:t>
            </a:r>
            <a:endParaRPr lang="en-US" sz="2250" dirty="0"/>
          </a:p>
        </p:txBody>
      </p:sp>
      <p:sp>
        <p:nvSpPr>
          <p:cNvPr id="7" name="Text 4"/>
          <p:cNvSpPr txBox="1"/>
          <p:nvPr/>
        </p:nvSpPr>
        <p:spPr>
          <a:xfrm>
            <a:off x="1303020" y="3360420"/>
            <a:ext cx="7154951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9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18.030</a:t>
            </a:r>
            <a:endParaRPr lang="en-US" sz="9900" dirty="0"/>
          </a:p>
        </p:txBody>
      </p:sp>
      <p:sp>
        <p:nvSpPr>
          <p:cNvPr id="8" name="Text 5"/>
          <p:cNvSpPr txBox="1"/>
          <p:nvPr/>
        </p:nvSpPr>
        <p:spPr>
          <a:xfrm>
            <a:off x="1303020" y="4800600"/>
            <a:ext cx="7154951" cy="7543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minori stranieri non accompagnati (MSNA) presenti in Italia a fine 2025</a:t>
            </a:r>
            <a:endParaRPr lang="en-US" sz="2100" dirty="0"/>
          </a:p>
        </p:txBody>
      </p:sp>
      <p:sp>
        <p:nvSpPr>
          <p:cNvPr id="9" name="Shape 6"/>
          <p:cNvSpPr/>
          <p:nvPr/>
        </p:nvSpPr>
        <p:spPr>
          <a:xfrm>
            <a:off x="9349511" y="2434590"/>
            <a:ext cx="8115071" cy="3360420"/>
          </a:xfrm>
          <a:prstGeom prst="roundRect">
            <a:avLst>
              <a:gd name="adj" fmla="val 4898"/>
            </a:avLst>
          </a:prstGeom>
          <a:solidFill>
            <a:srgbClr val="152840"/>
          </a:solidFill>
          <a:ln w="12700">
            <a:solidFill>
              <a:srgbClr val="152840"/>
            </a:solidFill>
            <a:prstDash val="solid"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9571" y="2880360"/>
            <a:ext cx="356616" cy="356616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10337063" y="2839212"/>
            <a:ext cx="5486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50" b="1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Chi sono</a:t>
            </a:r>
            <a:endParaRPr lang="en-US" sz="2250" dirty="0"/>
          </a:p>
        </p:txBody>
      </p:sp>
      <p:sp>
        <p:nvSpPr>
          <p:cNvPr id="12" name="Text 8"/>
          <p:cNvSpPr txBox="1"/>
          <p:nvPr/>
        </p:nvSpPr>
        <p:spPr>
          <a:xfrm>
            <a:off x="9829571" y="3497580"/>
            <a:ext cx="274320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kern="0" spc="150" dirty="0">
                <a:solidFill>
                  <a:srgbClr val="8FA0B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GENERE</a:t>
            </a:r>
            <a:endParaRPr lang="en-US" sz="1650" dirty="0"/>
          </a:p>
        </p:txBody>
      </p:sp>
      <p:sp>
        <p:nvSpPr>
          <p:cNvPr id="13" name="Text 9"/>
          <p:cNvSpPr txBox="1"/>
          <p:nvPr/>
        </p:nvSpPr>
        <p:spPr>
          <a:xfrm>
            <a:off x="9829571" y="3840480"/>
            <a:ext cx="7154951" cy="5212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88% </a:t>
            </a:r>
            <a:r>
              <a:rPr lang="en-US" sz="3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ragazzi  ·  </a:t>
            </a:r>
            <a:r>
              <a:rPr lang="en-US" sz="30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12% </a:t>
            </a:r>
            <a:r>
              <a:rPr lang="en-US" sz="3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ragazze</a:t>
            </a:r>
            <a:endParaRPr lang="en-US" sz="3000" dirty="0"/>
          </a:p>
        </p:txBody>
      </p:sp>
      <p:sp>
        <p:nvSpPr>
          <p:cNvPr id="14" name="Shape 10"/>
          <p:cNvSpPr/>
          <p:nvPr/>
        </p:nvSpPr>
        <p:spPr>
          <a:xfrm>
            <a:off x="9829571" y="4416552"/>
            <a:ext cx="7154951" cy="164592"/>
          </a:xfrm>
          <a:prstGeom prst="rect">
            <a:avLst/>
          </a:prstGeom>
          <a:solidFill>
            <a:srgbClr val="2C4A72"/>
          </a:solidFill>
          <a:ln w="12700">
            <a:solidFill>
              <a:srgbClr val="2C4A72"/>
            </a:solidFill>
            <a:prstDash val="solid"/>
          </a:ln>
        </p:spPr>
      </p:sp>
      <p:sp>
        <p:nvSpPr>
          <p:cNvPr id="15" name="Shape 11"/>
          <p:cNvSpPr/>
          <p:nvPr/>
        </p:nvSpPr>
        <p:spPr>
          <a:xfrm>
            <a:off x="9829571" y="4416552"/>
            <a:ext cx="6296357" cy="164592"/>
          </a:xfrm>
          <a:prstGeom prst="rect">
            <a:avLst/>
          </a:prstGeom>
          <a:solidFill>
            <a:srgbClr val="F0A944"/>
          </a:solidFill>
          <a:ln w="12700">
            <a:solidFill>
              <a:srgbClr val="F0A944"/>
            </a:solidFill>
            <a:prstDash val="solid"/>
          </a:ln>
        </p:spPr>
      </p:sp>
      <p:sp>
        <p:nvSpPr>
          <p:cNvPr id="16" name="Text 12"/>
          <p:cNvSpPr txBox="1"/>
          <p:nvPr/>
        </p:nvSpPr>
        <p:spPr>
          <a:xfrm>
            <a:off x="9829571" y="4800600"/>
            <a:ext cx="342900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kern="0" spc="150" dirty="0">
                <a:solidFill>
                  <a:srgbClr val="8FA0B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ETÀ PREVALENTE</a:t>
            </a:r>
            <a:endParaRPr lang="en-US" sz="1650" dirty="0"/>
          </a:p>
        </p:txBody>
      </p:sp>
      <p:sp>
        <p:nvSpPr>
          <p:cNvPr id="17" name="Text 13"/>
          <p:cNvSpPr txBox="1"/>
          <p:nvPr/>
        </p:nvSpPr>
        <p:spPr>
          <a:xfrm>
            <a:off x="9829571" y="5143500"/>
            <a:ext cx="7154951" cy="4800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it-IT" sz="2100" b="1" dirty="0">
                <a:solidFill>
                  <a:schemeClr val="accent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55%</a:t>
            </a:r>
            <a:r>
              <a:rPr lang="it-IT" sz="2100" dirty="0">
                <a:solidFill>
                  <a:schemeClr val="accent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it-IT" sz="210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 17 anni e il </a:t>
            </a:r>
            <a:r>
              <a:rPr lang="it-IT" sz="2100" b="1" dirty="0">
                <a:solidFill>
                  <a:schemeClr val="accent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23%</a:t>
            </a:r>
            <a:r>
              <a:rPr lang="it-IT" sz="210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ha 16 anni, </a:t>
            </a:r>
            <a:r>
              <a:rPr lang="it-IT" sz="2100" b="1" dirty="0">
                <a:solidFill>
                  <a:schemeClr val="accent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l’8,4%</a:t>
            </a:r>
            <a:r>
              <a:rPr lang="it-IT" sz="210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ha 15 anni, il </a:t>
            </a:r>
            <a:r>
              <a:rPr lang="it-IT" sz="2100" b="1" dirty="0">
                <a:solidFill>
                  <a:schemeClr val="accent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12%</a:t>
            </a:r>
            <a:r>
              <a:rPr lang="it-IT" sz="210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ha tra i 7 e i 14 anni</a:t>
            </a:r>
            <a:endParaRPr lang="en-US" sz="2100" dirty="0">
              <a:solidFill>
                <a:srgbClr val="D7DDE3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  <p:sp>
        <p:nvSpPr>
          <p:cNvPr id="18" name="Shape 14"/>
          <p:cNvSpPr/>
          <p:nvPr/>
        </p:nvSpPr>
        <p:spPr>
          <a:xfrm>
            <a:off x="822960" y="6172200"/>
            <a:ext cx="8115071" cy="3360420"/>
          </a:xfrm>
          <a:prstGeom prst="roundRect">
            <a:avLst>
              <a:gd name="adj" fmla="val 4898"/>
            </a:avLst>
          </a:prstGeom>
          <a:solidFill>
            <a:srgbClr val="152840"/>
          </a:solidFill>
          <a:ln w="12700">
            <a:solidFill>
              <a:srgbClr val="152840"/>
            </a:solidFill>
            <a:prstDash val="solid"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3020" y="6583680"/>
            <a:ext cx="356616" cy="356616"/>
          </a:xfrm>
          <a:prstGeom prst="rect">
            <a:avLst/>
          </a:prstGeom>
        </p:spPr>
      </p:pic>
      <p:sp>
        <p:nvSpPr>
          <p:cNvPr id="20" name="Text 15"/>
          <p:cNvSpPr txBox="1"/>
          <p:nvPr/>
        </p:nvSpPr>
        <p:spPr>
          <a:xfrm>
            <a:off x="1810512" y="6542532"/>
            <a:ext cx="5486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50" b="1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 dove vengono</a:t>
            </a:r>
            <a:endParaRPr lang="en-US" sz="2250" dirty="0"/>
          </a:p>
        </p:txBody>
      </p:sp>
      <p:sp>
        <p:nvSpPr>
          <p:cNvPr id="21" name="Text 16"/>
          <p:cNvSpPr txBox="1"/>
          <p:nvPr/>
        </p:nvSpPr>
        <p:spPr>
          <a:xfrm>
            <a:off x="1303020" y="7159752"/>
            <a:ext cx="2057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Egitto</a:t>
            </a:r>
            <a:endParaRPr lang="en-US" sz="2400" dirty="0"/>
          </a:p>
        </p:txBody>
      </p:sp>
      <p:sp>
        <p:nvSpPr>
          <p:cNvPr id="22" name="Shape 17"/>
          <p:cNvSpPr/>
          <p:nvPr/>
        </p:nvSpPr>
        <p:spPr>
          <a:xfrm>
            <a:off x="3429000" y="7296912"/>
            <a:ext cx="3863111" cy="164592"/>
          </a:xfrm>
          <a:prstGeom prst="rect">
            <a:avLst/>
          </a:prstGeom>
          <a:solidFill>
            <a:srgbClr val="2C4A72"/>
          </a:solidFill>
          <a:ln w="12700">
            <a:solidFill>
              <a:srgbClr val="2C4A72"/>
            </a:solidFill>
            <a:prstDash val="solid"/>
          </a:ln>
        </p:spPr>
      </p:sp>
      <p:sp>
        <p:nvSpPr>
          <p:cNvPr id="23" name="Shape 18"/>
          <p:cNvSpPr/>
          <p:nvPr/>
        </p:nvSpPr>
        <p:spPr>
          <a:xfrm>
            <a:off x="3429000" y="7296912"/>
            <a:ext cx="3863111" cy="164592"/>
          </a:xfrm>
          <a:prstGeom prst="rect">
            <a:avLst/>
          </a:prstGeom>
          <a:solidFill>
            <a:srgbClr val="F0A944"/>
          </a:solidFill>
          <a:ln w="12700">
            <a:solidFill>
              <a:srgbClr val="F0A944"/>
            </a:solidFill>
            <a:prstDash val="solid"/>
          </a:ln>
        </p:spPr>
      </p:sp>
      <p:sp>
        <p:nvSpPr>
          <p:cNvPr id="24" name="Text 19"/>
          <p:cNvSpPr txBox="1"/>
          <p:nvPr/>
        </p:nvSpPr>
        <p:spPr>
          <a:xfrm>
            <a:off x="7429271" y="7159752"/>
            <a:ext cx="10287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27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28%</a:t>
            </a:r>
            <a:endParaRPr lang="en-US" sz="2700" dirty="0"/>
          </a:p>
        </p:txBody>
      </p:sp>
      <p:sp>
        <p:nvSpPr>
          <p:cNvPr id="25" name="Text 20"/>
          <p:cNvSpPr txBox="1"/>
          <p:nvPr/>
        </p:nvSpPr>
        <p:spPr>
          <a:xfrm>
            <a:off x="1303020" y="7708392"/>
            <a:ext cx="2057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Ucraina</a:t>
            </a:r>
            <a:endParaRPr lang="en-US" sz="2400" dirty="0"/>
          </a:p>
        </p:txBody>
      </p:sp>
      <p:sp>
        <p:nvSpPr>
          <p:cNvPr id="26" name="Shape 21"/>
          <p:cNvSpPr/>
          <p:nvPr/>
        </p:nvSpPr>
        <p:spPr>
          <a:xfrm>
            <a:off x="3429000" y="7845552"/>
            <a:ext cx="3863111" cy="164592"/>
          </a:xfrm>
          <a:prstGeom prst="rect">
            <a:avLst/>
          </a:prstGeom>
          <a:solidFill>
            <a:srgbClr val="2C4A72"/>
          </a:solidFill>
          <a:ln w="12700">
            <a:solidFill>
              <a:srgbClr val="2C4A72"/>
            </a:solidFill>
            <a:prstDash val="solid"/>
          </a:ln>
        </p:spPr>
      </p:sp>
      <p:sp>
        <p:nvSpPr>
          <p:cNvPr id="27" name="Shape 22"/>
          <p:cNvSpPr/>
          <p:nvPr/>
        </p:nvSpPr>
        <p:spPr>
          <a:xfrm>
            <a:off x="3429000" y="7845552"/>
            <a:ext cx="1990088" cy="164592"/>
          </a:xfrm>
          <a:prstGeom prst="rect">
            <a:avLst/>
          </a:prstGeom>
          <a:solidFill>
            <a:srgbClr val="F0A944"/>
          </a:solidFill>
          <a:ln w="12700">
            <a:solidFill>
              <a:srgbClr val="F0A944"/>
            </a:solidFill>
            <a:prstDash val="solid"/>
          </a:ln>
        </p:spPr>
      </p:sp>
      <p:sp>
        <p:nvSpPr>
          <p:cNvPr id="28" name="Text 23"/>
          <p:cNvSpPr txBox="1"/>
          <p:nvPr/>
        </p:nvSpPr>
        <p:spPr>
          <a:xfrm>
            <a:off x="7429271" y="7708392"/>
            <a:ext cx="10287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27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17%</a:t>
            </a:r>
            <a:endParaRPr lang="en-US" sz="2700" dirty="0"/>
          </a:p>
        </p:txBody>
      </p:sp>
      <p:sp>
        <p:nvSpPr>
          <p:cNvPr id="29" name="Text 24"/>
          <p:cNvSpPr txBox="1"/>
          <p:nvPr/>
        </p:nvSpPr>
        <p:spPr>
          <a:xfrm>
            <a:off x="1303020" y="8257032"/>
            <a:ext cx="2057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Bangladesh</a:t>
            </a:r>
            <a:endParaRPr lang="en-US" sz="2400" dirty="0"/>
          </a:p>
        </p:txBody>
      </p:sp>
      <p:sp>
        <p:nvSpPr>
          <p:cNvPr id="30" name="Shape 25"/>
          <p:cNvSpPr/>
          <p:nvPr/>
        </p:nvSpPr>
        <p:spPr>
          <a:xfrm>
            <a:off x="3429000" y="8394192"/>
            <a:ext cx="3863111" cy="164592"/>
          </a:xfrm>
          <a:prstGeom prst="rect">
            <a:avLst/>
          </a:prstGeom>
          <a:solidFill>
            <a:srgbClr val="2C4A72"/>
          </a:solidFill>
          <a:ln w="12700">
            <a:solidFill>
              <a:srgbClr val="2C4A72"/>
            </a:solidFill>
            <a:prstDash val="solid"/>
          </a:ln>
        </p:spPr>
      </p:sp>
      <p:sp>
        <p:nvSpPr>
          <p:cNvPr id="31" name="Shape 26"/>
          <p:cNvSpPr/>
          <p:nvPr/>
        </p:nvSpPr>
        <p:spPr>
          <a:xfrm>
            <a:off x="3429000" y="8394192"/>
            <a:ext cx="1404768" cy="164592"/>
          </a:xfrm>
          <a:prstGeom prst="rect">
            <a:avLst/>
          </a:prstGeom>
          <a:solidFill>
            <a:srgbClr val="F0A944"/>
          </a:solidFill>
          <a:ln w="12700">
            <a:solidFill>
              <a:srgbClr val="F0A944"/>
            </a:solidFill>
            <a:prstDash val="solid"/>
          </a:ln>
        </p:spPr>
      </p:sp>
      <p:sp>
        <p:nvSpPr>
          <p:cNvPr id="32" name="Text 27"/>
          <p:cNvSpPr txBox="1"/>
          <p:nvPr/>
        </p:nvSpPr>
        <p:spPr>
          <a:xfrm>
            <a:off x="7429271" y="8257032"/>
            <a:ext cx="10287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27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8%</a:t>
            </a:r>
            <a:endParaRPr lang="en-US" sz="2700" dirty="0"/>
          </a:p>
        </p:txBody>
      </p:sp>
      <p:sp>
        <p:nvSpPr>
          <p:cNvPr id="33" name="Text 28"/>
          <p:cNvSpPr txBox="1"/>
          <p:nvPr/>
        </p:nvSpPr>
        <p:spPr>
          <a:xfrm>
            <a:off x="1303020" y="8846820"/>
            <a:ext cx="7154951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50" i="1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Accolti soprattutto in Sicilia, </a:t>
            </a:r>
            <a:r>
              <a:rPr lang="en-US" sz="1950" i="1" dirty="0" err="1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Lombardia</a:t>
            </a:r>
            <a:r>
              <a:rPr lang="en-US" sz="1950" i="1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 Campania </a:t>
            </a:r>
            <a:endParaRPr lang="en-US" sz="1950" dirty="0"/>
          </a:p>
        </p:txBody>
      </p:sp>
      <p:sp>
        <p:nvSpPr>
          <p:cNvPr id="34" name="Shape 29"/>
          <p:cNvSpPr/>
          <p:nvPr/>
        </p:nvSpPr>
        <p:spPr>
          <a:xfrm>
            <a:off x="9349511" y="6172200"/>
            <a:ext cx="8115071" cy="3360420"/>
          </a:xfrm>
          <a:prstGeom prst="roundRect">
            <a:avLst>
              <a:gd name="adj" fmla="val 4898"/>
            </a:avLst>
          </a:prstGeom>
          <a:solidFill>
            <a:srgbClr val="152840"/>
          </a:solidFill>
          <a:ln w="12700">
            <a:solidFill>
              <a:srgbClr val="152840"/>
            </a:solidFill>
            <a:prstDash val="solid"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29571" y="6583680"/>
            <a:ext cx="356616" cy="356616"/>
          </a:xfrm>
          <a:prstGeom prst="rect">
            <a:avLst/>
          </a:prstGeom>
        </p:spPr>
      </p:pic>
      <p:sp>
        <p:nvSpPr>
          <p:cNvPr id="36" name="Text 30"/>
          <p:cNvSpPr txBox="1"/>
          <p:nvPr/>
        </p:nvSpPr>
        <p:spPr>
          <a:xfrm>
            <a:off x="10337063" y="6542532"/>
            <a:ext cx="5486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5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Una condizione di fragilità</a:t>
            </a:r>
            <a:endParaRPr lang="en-US" sz="2250" dirty="0"/>
          </a:p>
        </p:txBody>
      </p:sp>
      <p:sp>
        <p:nvSpPr>
          <p:cNvPr id="37" name="Text 31"/>
          <p:cNvSpPr txBox="1"/>
          <p:nvPr/>
        </p:nvSpPr>
        <p:spPr>
          <a:xfrm>
            <a:off x="9829571" y="7063740"/>
            <a:ext cx="7154951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9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22.899</a:t>
            </a:r>
            <a:endParaRPr lang="en-US" sz="9900" dirty="0"/>
          </a:p>
        </p:txBody>
      </p:sp>
      <p:sp>
        <p:nvSpPr>
          <p:cNvPr id="38" name="Text 32"/>
          <p:cNvSpPr txBox="1"/>
          <p:nvPr/>
        </p:nvSpPr>
        <p:spPr>
          <a:xfrm>
            <a:off x="9829571" y="8503920"/>
            <a:ext cx="7154951" cy="7543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minori stranieri non accompagnati segnalati come scomparsi in Italia nel </a:t>
            </a:r>
            <a:r>
              <a:rPr lang="en-US" sz="2100" dirty="0" err="1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trienno</a:t>
            </a:r>
            <a:r>
              <a:rPr lang="en-US" sz="210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2022-2025</a:t>
            </a:r>
            <a:endParaRPr lang="en-US" sz="2100" dirty="0"/>
          </a:p>
        </p:txBody>
      </p:sp>
      <p:sp>
        <p:nvSpPr>
          <p:cNvPr id="39" name="Text 33"/>
          <p:cNvSpPr txBox="1"/>
          <p:nvPr/>
        </p:nvSpPr>
        <p:spPr>
          <a:xfrm>
            <a:off x="822960" y="9532620"/>
            <a:ext cx="16641623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i="1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Fonte: Ministero del Lavoro e delle Politiche Sociali, Direzione Generale dell’Immigrazione (dati al 31 maggio 2026); Fondazione Migrantes, Rapporto GMMR 2026</a:t>
            </a:r>
            <a:endParaRPr lang="en-US" sz="1650" dirty="0"/>
          </a:p>
        </p:txBody>
      </p:sp>
      <p:sp>
        <p:nvSpPr>
          <p:cNvPr id="41" name="Text 3">
            <a:extLst>
              <a:ext uri="{FF2B5EF4-FFF2-40B4-BE49-F238E27FC236}">
                <a16:creationId xmlns:a16="http://schemas.microsoft.com/office/drawing/2014/main" id="{CAB03490-B40E-5750-1EBD-B971FE9DB183}"/>
              </a:ext>
            </a:extLst>
          </p:cNvPr>
          <p:cNvSpPr txBox="1"/>
          <p:nvPr/>
        </p:nvSpPr>
        <p:spPr>
          <a:xfrm>
            <a:off x="914400" y="2015755"/>
            <a:ext cx="11430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spc="3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PRIMA PARTE  ·  FIERIDA 2026 — TERMOLI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1528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822960" y="685800"/>
            <a:ext cx="16641623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50" b="1" kern="0" spc="3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LEGGE ZAMPA (N. 47/2017)</a:t>
            </a:r>
            <a:endParaRPr lang="en-US" sz="1950" dirty="0"/>
          </a:p>
        </p:txBody>
      </p:sp>
      <p:sp>
        <p:nvSpPr>
          <p:cNvPr id="3" name="Text 1"/>
          <p:cNvSpPr txBox="1"/>
          <p:nvPr/>
        </p:nvSpPr>
        <p:spPr>
          <a:xfrm>
            <a:off x="822960" y="1124712"/>
            <a:ext cx="16641623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diritto-dovere all’istruzione</a:t>
            </a:r>
            <a:endParaRPr lang="en-US" sz="5100" dirty="0"/>
          </a:p>
        </p:txBody>
      </p:sp>
      <p:sp>
        <p:nvSpPr>
          <p:cNvPr id="4" name="Text 2"/>
          <p:cNvSpPr txBox="1"/>
          <p:nvPr/>
        </p:nvSpPr>
        <p:spPr>
          <a:xfrm>
            <a:off x="822960" y="2674620"/>
            <a:ext cx="507492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9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18.030</a:t>
            </a:r>
            <a:endParaRPr lang="en-US" sz="9900" dirty="0"/>
          </a:p>
        </p:txBody>
      </p:sp>
      <p:sp>
        <p:nvSpPr>
          <p:cNvPr id="5" name="Text 3"/>
          <p:cNvSpPr txBox="1"/>
          <p:nvPr/>
        </p:nvSpPr>
        <p:spPr>
          <a:xfrm>
            <a:off x="822960" y="4046220"/>
            <a:ext cx="5074920" cy="1028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5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minori stranieri non accompagnati (MSNA) presenti in Italia al 31 ottobre 2025</a:t>
            </a:r>
            <a:endParaRPr lang="en-US" sz="2250" dirty="0"/>
          </a:p>
        </p:txBody>
      </p:sp>
      <p:sp>
        <p:nvSpPr>
          <p:cNvPr id="6" name="Text 4"/>
          <p:cNvSpPr txBox="1"/>
          <p:nvPr/>
        </p:nvSpPr>
        <p:spPr>
          <a:xfrm>
            <a:off x="822960" y="5074920"/>
            <a:ext cx="5074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i="1" dirty="0">
                <a:solidFill>
                  <a:srgbClr val="8FA0B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ISMU 2026</a:t>
            </a:r>
            <a:endParaRPr lang="en-US" sz="1800" dirty="0"/>
          </a:p>
        </p:txBody>
      </p:sp>
      <p:sp>
        <p:nvSpPr>
          <p:cNvPr id="7" name="Shape 5"/>
          <p:cNvSpPr/>
          <p:nvPr/>
        </p:nvSpPr>
        <p:spPr>
          <a:xfrm>
            <a:off x="822960" y="5897880"/>
            <a:ext cx="1645920" cy="0"/>
          </a:xfrm>
          <a:prstGeom prst="line">
            <a:avLst/>
          </a:prstGeom>
          <a:noFill/>
          <a:ln w="28575">
            <a:solidFill>
              <a:srgbClr val="9FD7C9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822960" y="6240780"/>
            <a:ext cx="507492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Sulla base del riconoscimento nazionale e internazionale della loro particolare vulnerabilità, la </a:t>
            </a: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legge Zampa</a:t>
            </a:r>
            <a:r>
              <a:rPr lang="en-US" sz="240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interviene su tre piani.</a:t>
            </a:r>
            <a:endParaRPr lang="en-US" sz="2400" dirty="0"/>
          </a:p>
        </p:txBody>
      </p:sp>
      <p:sp>
        <p:nvSpPr>
          <p:cNvPr id="9" name="Shape 7"/>
          <p:cNvSpPr/>
          <p:nvPr/>
        </p:nvSpPr>
        <p:spPr>
          <a:xfrm>
            <a:off x="6583680" y="2400300"/>
            <a:ext cx="10880903" cy="2674620"/>
          </a:xfrm>
          <a:prstGeom prst="roundRect">
            <a:avLst>
              <a:gd name="adj" fmla="val 6154"/>
            </a:avLst>
          </a:prstGeom>
          <a:solidFill>
            <a:srgbClr val="22395C"/>
          </a:solidFill>
          <a:ln w="12700">
            <a:solidFill>
              <a:srgbClr val="22395C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6995160" y="2784348"/>
            <a:ext cx="850392" cy="850392"/>
          </a:xfrm>
          <a:prstGeom prst="ellipse">
            <a:avLst/>
          </a:prstGeom>
          <a:solidFill>
            <a:srgbClr val="9FD7C9"/>
          </a:solidFill>
          <a:ln w="12700">
            <a:solidFill>
              <a:srgbClr val="9FD7C9"/>
            </a:solidFill>
            <a:prstDash val="solid"/>
          </a:ln>
        </p:spPr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6262" y="3005450"/>
            <a:ext cx="408188" cy="408188"/>
          </a:xfrm>
          <a:prstGeom prst="rect">
            <a:avLst/>
          </a:prstGeom>
        </p:spPr>
      </p:pic>
      <p:sp>
        <p:nvSpPr>
          <p:cNvPr id="12" name="Text 9"/>
          <p:cNvSpPr txBox="1"/>
          <p:nvPr/>
        </p:nvSpPr>
        <p:spPr>
          <a:xfrm>
            <a:off x="8229600" y="2702052"/>
            <a:ext cx="4114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kern="0" spc="3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RICONOSCE</a:t>
            </a:r>
            <a:endParaRPr lang="en-US" sz="2100" dirty="0"/>
          </a:p>
        </p:txBody>
      </p:sp>
      <p:sp>
        <p:nvSpPr>
          <p:cNvPr id="13" name="Text 10"/>
          <p:cNvSpPr txBox="1"/>
          <p:nvPr/>
        </p:nvSpPr>
        <p:spPr>
          <a:xfrm>
            <a:off x="8229600" y="3154680"/>
            <a:ext cx="8823503" cy="1783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2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diritto all’istruzione e l’obbligo scolastico indipendentemente dalla situazione di regolarità della presenza sul territorio nazionale;</a:t>
            </a:r>
            <a:endParaRPr lang="en-US" sz="21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2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parità di condizione con i minori italiani in materia di diritto all’istruzione, diritto del lavoro, accesso ai servizi educativi e partecipazione alla vita della comunità scolastica.</a:t>
            </a:r>
            <a:endParaRPr lang="en-US" sz="2100" dirty="0"/>
          </a:p>
        </p:txBody>
      </p:sp>
      <p:sp>
        <p:nvSpPr>
          <p:cNvPr id="14" name="Shape 11"/>
          <p:cNvSpPr/>
          <p:nvPr/>
        </p:nvSpPr>
        <p:spPr>
          <a:xfrm>
            <a:off x="6583680" y="5349240"/>
            <a:ext cx="10880903" cy="1508760"/>
          </a:xfrm>
          <a:prstGeom prst="roundRect">
            <a:avLst>
              <a:gd name="adj" fmla="val 10909"/>
            </a:avLst>
          </a:prstGeom>
          <a:solidFill>
            <a:srgbClr val="22395C"/>
          </a:solidFill>
          <a:ln w="12700">
            <a:solidFill>
              <a:srgbClr val="22395C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6995160" y="5733288"/>
            <a:ext cx="850392" cy="850392"/>
          </a:xfrm>
          <a:prstGeom prst="ellipse">
            <a:avLst/>
          </a:prstGeom>
          <a:solidFill>
            <a:srgbClr val="9FD7C9"/>
          </a:solidFill>
          <a:ln w="12700">
            <a:solidFill>
              <a:srgbClr val="9FD7C9"/>
            </a:solidFill>
            <a:prstDash val="solid"/>
          </a:ln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6262" y="5954390"/>
            <a:ext cx="408188" cy="408188"/>
          </a:xfrm>
          <a:prstGeom prst="rect">
            <a:avLst/>
          </a:prstGeom>
        </p:spPr>
      </p:pic>
      <p:sp>
        <p:nvSpPr>
          <p:cNvPr id="17" name="Text 13"/>
          <p:cNvSpPr txBox="1"/>
          <p:nvPr/>
        </p:nvSpPr>
        <p:spPr>
          <a:xfrm>
            <a:off x="8229600" y="5650992"/>
            <a:ext cx="4114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kern="0" spc="3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INDIVIDUA</a:t>
            </a:r>
            <a:endParaRPr lang="en-US" sz="2100" dirty="0"/>
          </a:p>
        </p:txBody>
      </p:sp>
      <p:sp>
        <p:nvSpPr>
          <p:cNvPr id="18" name="Text 14"/>
          <p:cNvSpPr txBox="1"/>
          <p:nvPr/>
        </p:nvSpPr>
        <p:spPr>
          <a:xfrm>
            <a:off x="8229600" y="6103620"/>
            <a:ext cx="8823503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600"/>
              </a:spcAft>
              <a:buNone/>
            </a:pPr>
            <a:r>
              <a:rPr lang="en-US" sz="2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come responsabili dell’attuazione del percorso di formazione le strutture di accoglienza, il tutore e le istituzioni scolastiche.</a:t>
            </a:r>
            <a:endParaRPr lang="en-US" sz="2100" dirty="0"/>
          </a:p>
        </p:txBody>
      </p:sp>
      <p:sp>
        <p:nvSpPr>
          <p:cNvPr id="19" name="Shape 15"/>
          <p:cNvSpPr/>
          <p:nvPr/>
        </p:nvSpPr>
        <p:spPr>
          <a:xfrm>
            <a:off x="6583680" y="7132320"/>
            <a:ext cx="10880903" cy="2400300"/>
          </a:xfrm>
          <a:prstGeom prst="roundRect">
            <a:avLst>
              <a:gd name="adj" fmla="val 6857"/>
            </a:avLst>
          </a:prstGeom>
          <a:solidFill>
            <a:srgbClr val="22395C"/>
          </a:solidFill>
          <a:ln w="12700">
            <a:solidFill>
              <a:srgbClr val="22395C"/>
            </a:solidFill>
            <a:prstDash val="solid"/>
          </a:ln>
        </p:spPr>
      </p:sp>
      <p:sp>
        <p:nvSpPr>
          <p:cNvPr id="20" name="Shape 16"/>
          <p:cNvSpPr/>
          <p:nvPr/>
        </p:nvSpPr>
        <p:spPr>
          <a:xfrm>
            <a:off x="6995160" y="7516368"/>
            <a:ext cx="850392" cy="850392"/>
          </a:xfrm>
          <a:prstGeom prst="ellipse">
            <a:avLst/>
          </a:prstGeom>
          <a:solidFill>
            <a:srgbClr val="9FD7C9"/>
          </a:solidFill>
          <a:ln w="12700">
            <a:solidFill>
              <a:srgbClr val="9FD7C9"/>
            </a:solidFill>
            <a:prstDash val="solid"/>
          </a:ln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16262" y="7737470"/>
            <a:ext cx="408188" cy="408188"/>
          </a:xfrm>
          <a:prstGeom prst="rect">
            <a:avLst/>
          </a:prstGeom>
        </p:spPr>
      </p:pic>
      <p:sp>
        <p:nvSpPr>
          <p:cNvPr id="22" name="Text 17"/>
          <p:cNvSpPr txBox="1"/>
          <p:nvPr/>
        </p:nvSpPr>
        <p:spPr>
          <a:xfrm>
            <a:off x="8229600" y="7434072"/>
            <a:ext cx="4114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kern="0" spc="3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STABILISCE</a:t>
            </a:r>
            <a:endParaRPr lang="en-US" sz="2100" dirty="0"/>
          </a:p>
        </p:txBody>
      </p:sp>
      <p:sp>
        <p:nvSpPr>
          <p:cNvPr id="23" name="Text 18"/>
          <p:cNvSpPr txBox="1"/>
          <p:nvPr/>
        </p:nvSpPr>
        <p:spPr>
          <a:xfrm>
            <a:off x="8229600" y="7886700"/>
            <a:ext cx="8823503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600"/>
              </a:spcAft>
              <a:buNone/>
            </a:pPr>
            <a:r>
              <a:rPr lang="en-US" sz="2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diritto di proseguire il percorso scolastico anche dopo la maggiore età, fino al completamento e al conseguimento di un titolo.</a:t>
            </a:r>
            <a:endParaRPr lang="en-US" sz="2100" dirty="0"/>
          </a:p>
          <a:p>
            <a:pPr marL="0" indent="0">
              <a:spcAft>
                <a:spcPts val="600"/>
              </a:spcAft>
              <a:buNone/>
            </a:pPr>
            <a:r>
              <a:rPr lang="en-US" sz="2100" i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Oggi la conversione del permesso di soggiorno è vincolata al parere del Ministero del Lavoro, che valuta anche il percorso formativo (DPR 4 ottobre 2022, n. 191).</a:t>
            </a:r>
            <a:endParaRPr lang="en-US" sz="21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822960" y="685800"/>
            <a:ext cx="16641623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50" b="1" kern="0" spc="300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DOVE STUDIANO</a:t>
            </a:r>
            <a:endParaRPr lang="en-US" sz="1950" dirty="0"/>
          </a:p>
        </p:txBody>
      </p:sp>
      <p:sp>
        <p:nvSpPr>
          <p:cNvPr id="3" name="Text 1"/>
          <p:cNvSpPr txBox="1"/>
          <p:nvPr/>
        </p:nvSpPr>
        <p:spPr>
          <a:xfrm>
            <a:off x="822960" y="1124712"/>
            <a:ext cx="16641623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1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Minori non accompagnati nei CPIA</a:t>
            </a:r>
            <a:endParaRPr lang="en-US" sz="5100" dirty="0"/>
          </a:p>
        </p:txBody>
      </p:sp>
      <p:sp>
        <p:nvSpPr>
          <p:cNvPr id="4" name="Shape 2"/>
          <p:cNvSpPr/>
          <p:nvPr/>
        </p:nvSpPr>
        <p:spPr>
          <a:xfrm>
            <a:off x="822960" y="2400300"/>
            <a:ext cx="5623560" cy="6858000"/>
          </a:xfrm>
          <a:prstGeom prst="roundRect">
            <a:avLst>
              <a:gd name="adj" fmla="val 2927"/>
            </a:avLst>
          </a:prstGeom>
          <a:solidFill>
            <a:srgbClr val="152840"/>
          </a:solidFill>
          <a:ln w="12700">
            <a:solidFill>
              <a:srgbClr val="152840"/>
            </a:solidFill>
            <a:prstDash val="solid"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1371600" y="2948940"/>
            <a:ext cx="960120" cy="960120"/>
          </a:xfrm>
          <a:prstGeom prst="ellipse">
            <a:avLst/>
          </a:prstGeom>
          <a:solidFill>
            <a:srgbClr val="9FD7C9"/>
          </a:solidFill>
          <a:ln w="12700">
            <a:solidFill>
              <a:srgbClr val="9FD7C9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1231" y="3198571"/>
            <a:ext cx="460858" cy="460858"/>
          </a:xfrm>
          <a:prstGeom prst="rect">
            <a:avLst/>
          </a:prstGeom>
        </p:spPr>
      </p:pic>
      <p:sp>
        <p:nvSpPr>
          <p:cNvPr id="7" name="Text 4"/>
          <p:cNvSpPr txBox="1"/>
          <p:nvPr/>
        </p:nvSpPr>
        <p:spPr>
          <a:xfrm>
            <a:off x="1371600" y="4183380"/>
            <a:ext cx="4526280" cy="14401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88%</a:t>
            </a:r>
            <a:endParaRPr lang="en-US" sz="10800" dirty="0"/>
          </a:p>
        </p:txBody>
      </p:sp>
      <p:sp>
        <p:nvSpPr>
          <p:cNvPr id="8" name="Text 5"/>
          <p:cNvSpPr txBox="1"/>
          <p:nvPr/>
        </p:nvSpPr>
        <p:spPr>
          <a:xfrm>
            <a:off x="1371600" y="5692140"/>
            <a:ext cx="45262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dei minori non accompagnati presenti in Italia ha tra i 16 e i 17 anni</a:t>
            </a:r>
            <a:endParaRPr lang="en-US" sz="2550" dirty="0"/>
          </a:p>
        </p:txBody>
      </p:sp>
      <p:sp>
        <p:nvSpPr>
          <p:cNvPr id="9" name="Text 6"/>
          <p:cNvSpPr txBox="1"/>
          <p:nvPr/>
        </p:nvSpPr>
        <p:spPr>
          <a:xfrm>
            <a:off x="1371600" y="6926580"/>
            <a:ext cx="452628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5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 questo la loro istruzione si svolge prevalentemente nei Centri Provinciali per l’Istruzione degli Adulti (CPIA).</a:t>
            </a:r>
            <a:endParaRPr lang="en-US" sz="2250" dirty="0"/>
          </a:p>
        </p:txBody>
      </p:sp>
      <p:sp>
        <p:nvSpPr>
          <p:cNvPr id="10" name="Shape 7"/>
          <p:cNvSpPr/>
          <p:nvPr/>
        </p:nvSpPr>
        <p:spPr>
          <a:xfrm>
            <a:off x="7063740" y="2400300"/>
            <a:ext cx="10400843" cy="2103120"/>
          </a:xfrm>
          <a:prstGeom prst="roundRect">
            <a:avLst>
              <a:gd name="adj" fmla="val 7826"/>
            </a:avLst>
          </a:prstGeom>
          <a:solidFill>
            <a:srgbClr val="F3F5F8"/>
          </a:solidFill>
          <a:ln w="12700">
            <a:solidFill>
              <a:srgbClr val="F3F5F8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7475220" y="2811780"/>
            <a:ext cx="850392" cy="850392"/>
          </a:xfrm>
          <a:prstGeom prst="ellipse">
            <a:avLst/>
          </a:prstGeom>
          <a:solidFill>
            <a:srgbClr val="152840"/>
          </a:solidFill>
          <a:ln w="12700">
            <a:solidFill>
              <a:srgbClr val="152840"/>
            </a:solidFill>
            <a:prstDash val="solid"/>
          </a:ln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6322" y="3032882"/>
            <a:ext cx="408188" cy="408188"/>
          </a:xfrm>
          <a:prstGeom prst="rect">
            <a:avLst/>
          </a:prstGeom>
        </p:spPr>
      </p:pic>
      <p:sp>
        <p:nvSpPr>
          <p:cNvPr id="13" name="Text 9"/>
          <p:cNvSpPr txBox="1"/>
          <p:nvPr/>
        </p:nvSpPr>
        <p:spPr>
          <a:xfrm>
            <a:off x="8641080" y="2647188"/>
            <a:ext cx="8412023" cy="4800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Percorsi da 400 ore</a:t>
            </a:r>
            <a:endParaRPr lang="en-US" sz="2700" dirty="0"/>
          </a:p>
        </p:txBody>
      </p:sp>
      <p:sp>
        <p:nvSpPr>
          <p:cNvPr id="14" name="Text 10"/>
          <p:cNvSpPr txBox="1"/>
          <p:nvPr/>
        </p:nvSpPr>
        <p:spPr>
          <a:xfrm>
            <a:off x="8641080" y="3154680"/>
            <a:ext cx="8412023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50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Poiché spesso non sono in grado di fornire attestati che comprovino il percorso scolastico, la maggior parte è inserita nei corsi da 400 ore per il diploma di scuola secondaria di primo grado, indipendentemente dal livello di alfabetizzazione o istruzione.</a:t>
            </a:r>
            <a:endParaRPr lang="en-US" sz="1950" dirty="0"/>
          </a:p>
        </p:txBody>
      </p:sp>
      <p:sp>
        <p:nvSpPr>
          <p:cNvPr id="15" name="Shape 11"/>
          <p:cNvSpPr/>
          <p:nvPr/>
        </p:nvSpPr>
        <p:spPr>
          <a:xfrm>
            <a:off x="7063740" y="4777740"/>
            <a:ext cx="10400843" cy="2103120"/>
          </a:xfrm>
          <a:prstGeom prst="roundRect">
            <a:avLst>
              <a:gd name="adj" fmla="val 7826"/>
            </a:avLst>
          </a:prstGeom>
          <a:solidFill>
            <a:srgbClr val="F3F5F8"/>
          </a:solidFill>
          <a:ln w="12700">
            <a:solidFill>
              <a:srgbClr val="F3F5F8"/>
            </a:solidFill>
            <a:prstDash val="solid"/>
          </a:ln>
        </p:spPr>
      </p:sp>
      <p:sp>
        <p:nvSpPr>
          <p:cNvPr id="16" name="Shape 12"/>
          <p:cNvSpPr/>
          <p:nvPr/>
        </p:nvSpPr>
        <p:spPr>
          <a:xfrm>
            <a:off x="7475220" y="5189220"/>
            <a:ext cx="850392" cy="850392"/>
          </a:xfrm>
          <a:prstGeom prst="ellipse">
            <a:avLst/>
          </a:prstGeom>
          <a:solidFill>
            <a:srgbClr val="152840"/>
          </a:solidFill>
          <a:ln w="12700">
            <a:solidFill>
              <a:srgbClr val="152840"/>
            </a:solidFill>
            <a:prstDash val="solid"/>
          </a:ln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6322" y="5410322"/>
            <a:ext cx="408188" cy="408188"/>
          </a:xfrm>
          <a:prstGeom prst="rect">
            <a:avLst/>
          </a:prstGeom>
        </p:spPr>
      </p:pic>
      <p:sp>
        <p:nvSpPr>
          <p:cNvPr id="18" name="Text 13"/>
          <p:cNvSpPr txBox="1"/>
          <p:nvPr/>
        </p:nvSpPr>
        <p:spPr>
          <a:xfrm>
            <a:off x="8641080" y="5024628"/>
            <a:ext cx="8412023" cy="4800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Un’ampia autonomia organizzativa</a:t>
            </a:r>
            <a:endParaRPr lang="en-US" sz="2700" dirty="0"/>
          </a:p>
        </p:txBody>
      </p:sp>
      <p:sp>
        <p:nvSpPr>
          <p:cNvPr id="19" name="Text 14"/>
          <p:cNvSpPr txBox="1"/>
          <p:nvPr/>
        </p:nvSpPr>
        <p:spPr>
          <a:xfrm>
            <a:off x="8641080" y="5532120"/>
            <a:ext cx="8412023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50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Alcuni CPIA inseriscono i minori direttamente nel percorso didattico, altri offrono un anno di corsi di lingua e un anno di insegnamento curricolare, altri ancora propongono corsi di lingua supplementari o attività extrascolastiche per favorire l’inclusione.</a:t>
            </a:r>
            <a:endParaRPr lang="en-US" sz="1950" dirty="0"/>
          </a:p>
        </p:txBody>
      </p:sp>
      <p:sp>
        <p:nvSpPr>
          <p:cNvPr id="20" name="Shape 15"/>
          <p:cNvSpPr/>
          <p:nvPr/>
        </p:nvSpPr>
        <p:spPr>
          <a:xfrm>
            <a:off x="7063740" y="7155180"/>
            <a:ext cx="10400843" cy="2103120"/>
          </a:xfrm>
          <a:prstGeom prst="roundRect">
            <a:avLst>
              <a:gd name="adj" fmla="val 7826"/>
            </a:avLst>
          </a:prstGeom>
          <a:solidFill>
            <a:srgbClr val="F3F5F8"/>
          </a:solidFill>
          <a:ln w="12700">
            <a:solidFill>
              <a:srgbClr val="F3F5F8"/>
            </a:solidFill>
            <a:prstDash val="solid"/>
          </a:ln>
        </p:spPr>
      </p:sp>
      <p:sp>
        <p:nvSpPr>
          <p:cNvPr id="21" name="Shape 16"/>
          <p:cNvSpPr/>
          <p:nvPr/>
        </p:nvSpPr>
        <p:spPr>
          <a:xfrm>
            <a:off x="7475220" y="7566660"/>
            <a:ext cx="850392" cy="850392"/>
          </a:xfrm>
          <a:prstGeom prst="ellipse">
            <a:avLst/>
          </a:prstGeom>
          <a:solidFill>
            <a:srgbClr val="152840"/>
          </a:solidFill>
          <a:ln w="12700">
            <a:solidFill>
              <a:srgbClr val="152840"/>
            </a:solidFill>
            <a:prstDash val="solid"/>
          </a:ln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6322" y="7787762"/>
            <a:ext cx="408188" cy="408188"/>
          </a:xfrm>
          <a:prstGeom prst="rect">
            <a:avLst/>
          </a:prstGeom>
        </p:spPr>
      </p:pic>
      <p:sp>
        <p:nvSpPr>
          <p:cNvPr id="23" name="Text 17"/>
          <p:cNvSpPr txBox="1"/>
          <p:nvPr/>
        </p:nvSpPr>
        <p:spPr>
          <a:xfrm>
            <a:off x="8641080" y="7402068"/>
            <a:ext cx="8412023" cy="4800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Formazione professionale</a:t>
            </a:r>
            <a:endParaRPr lang="en-US" sz="2700" dirty="0"/>
          </a:p>
        </p:txBody>
      </p:sp>
      <p:sp>
        <p:nvSpPr>
          <p:cNvPr id="24" name="Text 18"/>
          <p:cNvSpPr txBox="1"/>
          <p:nvPr/>
        </p:nvSpPr>
        <p:spPr>
          <a:xfrm>
            <a:off x="8641080" y="7909560"/>
            <a:ext cx="8412023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50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alcuni casi i minori non accompagnati possono frequentare corsi di formazione professionale e ottenere una qualifica professionale mentre frequentano i corsi del CPIA.</a:t>
            </a:r>
            <a:endParaRPr lang="en-US" sz="1950" dirty="0"/>
          </a:p>
        </p:txBody>
      </p:sp>
      <p:sp>
        <p:nvSpPr>
          <p:cNvPr id="25" name="Text 19"/>
          <p:cNvSpPr txBox="1"/>
          <p:nvPr/>
        </p:nvSpPr>
        <p:spPr>
          <a:xfrm>
            <a:off x="822960" y="9532620"/>
            <a:ext cx="16641623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i="1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Brauzzi et al., 2020; Cerrocchi &amp; Porcaro, 2023; ISMU, 2026</a:t>
            </a:r>
            <a:endParaRPr lang="en-US" sz="1650" dirty="0"/>
          </a:p>
        </p:txBody>
      </p:sp>
    </p:spTree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5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822960" y="685800"/>
            <a:ext cx="16641623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50" b="1" kern="0" spc="300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CONTINUITÀ E RISCHIO DI ABBANDONO</a:t>
            </a:r>
            <a:endParaRPr lang="en-US" sz="1950" dirty="0"/>
          </a:p>
        </p:txBody>
      </p:sp>
      <p:sp>
        <p:nvSpPr>
          <p:cNvPr id="3" name="Text 1"/>
          <p:cNvSpPr txBox="1"/>
          <p:nvPr/>
        </p:nvSpPr>
        <p:spPr>
          <a:xfrm>
            <a:off x="822960" y="1124712"/>
            <a:ext cx="16641623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1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 minori non accompagnati nei percorsi formativi</a:t>
            </a:r>
            <a:endParaRPr lang="en-US" sz="5100" dirty="0"/>
          </a:p>
        </p:txBody>
      </p:sp>
      <p:sp>
        <p:nvSpPr>
          <p:cNvPr id="4" name="Text 2"/>
          <p:cNvSpPr txBox="1"/>
          <p:nvPr/>
        </p:nvSpPr>
        <p:spPr>
          <a:xfrm>
            <a:off x="822960" y="2331720"/>
            <a:ext cx="14401800" cy="1028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Studi a livello nazionale e internazionale hanno individuato alcuni fattori che incidono sulla continuità dei percorsi e sul rischio di abbandono scolastico:</a:t>
            </a:r>
            <a:endParaRPr lang="en-US" sz="2700" dirty="0"/>
          </a:p>
        </p:txBody>
      </p:sp>
      <p:sp>
        <p:nvSpPr>
          <p:cNvPr id="5" name="Shape 3"/>
          <p:cNvSpPr/>
          <p:nvPr/>
        </p:nvSpPr>
        <p:spPr>
          <a:xfrm>
            <a:off x="822960" y="3771900"/>
            <a:ext cx="3054005" cy="5212080"/>
          </a:xfrm>
          <a:prstGeom prst="roundRect">
            <a:avLst>
              <a:gd name="adj" fmla="val 5389"/>
            </a:avLst>
          </a:prstGeom>
          <a:solidFill>
            <a:srgbClr val="152840"/>
          </a:solidFill>
          <a:ln w="12700">
            <a:solidFill>
              <a:srgbClr val="152840"/>
            </a:solidFill>
            <a:prstDash val="solid"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6" name="Text 4"/>
          <p:cNvSpPr txBox="1"/>
          <p:nvPr/>
        </p:nvSpPr>
        <p:spPr>
          <a:xfrm>
            <a:off x="1234440" y="4183380"/>
            <a:ext cx="1371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4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54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8265" y="4320540"/>
            <a:ext cx="576072" cy="576072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234440" y="5349240"/>
            <a:ext cx="2299625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Scarsa valorizzazione del capitale sociale, delle esperienze e delle competenze pregresse dei singoli</a:t>
            </a:r>
            <a:endParaRPr lang="en-US" sz="2400" dirty="0"/>
          </a:p>
        </p:txBody>
      </p:sp>
      <p:sp>
        <p:nvSpPr>
          <p:cNvPr id="9" name="Shape 6"/>
          <p:cNvSpPr/>
          <p:nvPr/>
        </p:nvSpPr>
        <p:spPr>
          <a:xfrm>
            <a:off x="4219865" y="3771900"/>
            <a:ext cx="3054005" cy="5212080"/>
          </a:xfrm>
          <a:prstGeom prst="roundRect">
            <a:avLst>
              <a:gd name="adj" fmla="val 5389"/>
            </a:avLst>
          </a:prstGeom>
          <a:solidFill>
            <a:srgbClr val="152840"/>
          </a:solidFill>
          <a:ln w="12700">
            <a:solidFill>
              <a:srgbClr val="152840"/>
            </a:solidFill>
            <a:prstDash val="solid"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0" name="Text 7"/>
          <p:cNvSpPr txBox="1"/>
          <p:nvPr/>
        </p:nvSpPr>
        <p:spPr>
          <a:xfrm>
            <a:off x="4631345" y="4183380"/>
            <a:ext cx="1371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4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5400" dirty="0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5169" y="4320540"/>
            <a:ext cx="576072" cy="576072"/>
          </a:xfrm>
          <a:prstGeom prst="rect">
            <a:avLst/>
          </a:prstGeom>
        </p:spPr>
      </p:pic>
      <p:sp>
        <p:nvSpPr>
          <p:cNvPr id="12" name="Text 8"/>
          <p:cNvSpPr txBox="1"/>
          <p:nvPr/>
        </p:nvSpPr>
        <p:spPr>
          <a:xfrm>
            <a:off x="4631345" y="5349240"/>
            <a:ext cx="2299625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Inserimento in percorsi spesso standardizzati, con scarsa considerazione delle capacità, delle aspirazioni e dei progetti di vita dei giovani</a:t>
            </a:r>
            <a:endParaRPr lang="en-US" sz="2400" dirty="0"/>
          </a:p>
        </p:txBody>
      </p:sp>
      <p:sp>
        <p:nvSpPr>
          <p:cNvPr id="13" name="Shape 9"/>
          <p:cNvSpPr/>
          <p:nvPr/>
        </p:nvSpPr>
        <p:spPr>
          <a:xfrm>
            <a:off x="7616769" y="3771900"/>
            <a:ext cx="3054005" cy="5212080"/>
          </a:xfrm>
          <a:prstGeom prst="roundRect">
            <a:avLst>
              <a:gd name="adj" fmla="val 5389"/>
            </a:avLst>
          </a:prstGeom>
          <a:solidFill>
            <a:srgbClr val="152840"/>
          </a:solidFill>
          <a:ln w="12700">
            <a:solidFill>
              <a:srgbClr val="152840"/>
            </a:solidFill>
            <a:prstDash val="solid"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4" name="Text 10"/>
          <p:cNvSpPr txBox="1"/>
          <p:nvPr/>
        </p:nvSpPr>
        <p:spPr>
          <a:xfrm>
            <a:off x="8028249" y="4183380"/>
            <a:ext cx="1371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4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5400" dirty="0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42074" y="4320540"/>
            <a:ext cx="576072" cy="576072"/>
          </a:xfrm>
          <a:prstGeom prst="rect">
            <a:avLst/>
          </a:prstGeom>
        </p:spPr>
      </p:pic>
      <p:sp>
        <p:nvSpPr>
          <p:cNvPr id="16" name="Text 11"/>
          <p:cNvSpPr txBox="1"/>
          <p:nvPr/>
        </p:nvSpPr>
        <p:spPr>
          <a:xfrm>
            <a:off x="8028249" y="5349240"/>
            <a:ext cx="2299625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Prevalenza di modelli didattici monolingui</a:t>
            </a:r>
            <a:endParaRPr lang="en-US" sz="2400" dirty="0"/>
          </a:p>
        </p:txBody>
      </p:sp>
      <p:sp>
        <p:nvSpPr>
          <p:cNvPr id="17" name="Shape 12"/>
          <p:cNvSpPr/>
          <p:nvPr/>
        </p:nvSpPr>
        <p:spPr>
          <a:xfrm>
            <a:off x="11013674" y="3771900"/>
            <a:ext cx="3054005" cy="5212080"/>
          </a:xfrm>
          <a:prstGeom prst="roundRect">
            <a:avLst>
              <a:gd name="adj" fmla="val 5389"/>
            </a:avLst>
          </a:prstGeom>
          <a:solidFill>
            <a:srgbClr val="152840"/>
          </a:solidFill>
          <a:ln w="12700">
            <a:solidFill>
              <a:srgbClr val="152840"/>
            </a:solidFill>
            <a:prstDash val="solid"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8" name="Text 13"/>
          <p:cNvSpPr txBox="1"/>
          <p:nvPr/>
        </p:nvSpPr>
        <p:spPr>
          <a:xfrm>
            <a:off x="11425154" y="4183380"/>
            <a:ext cx="1371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4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5400" dirty="0"/>
          </a:p>
        </p:txBody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38978" y="4320540"/>
            <a:ext cx="576072" cy="576072"/>
          </a:xfrm>
          <a:prstGeom prst="rect">
            <a:avLst/>
          </a:prstGeom>
        </p:spPr>
      </p:pic>
      <p:sp>
        <p:nvSpPr>
          <p:cNvPr id="20" name="Text 14"/>
          <p:cNvSpPr txBox="1"/>
          <p:nvPr/>
        </p:nvSpPr>
        <p:spPr>
          <a:xfrm>
            <a:off x="11425154" y="5349240"/>
            <a:ext cx="2299625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Difficoltà nella lingua dello studio e nelle varietà linguistiche formali e accademiche</a:t>
            </a:r>
            <a:endParaRPr lang="en-US" sz="2400" dirty="0"/>
          </a:p>
        </p:txBody>
      </p:sp>
      <p:sp>
        <p:nvSpPr>
          <p:cNvPr id="21" name="Shape 15"/>
          <p:cNvSpPr/>
          <p:nvPr/>
        </p:nvSpPr>
        <p:spPr>
          <a:xfrm>
            <a:off x="14410578" y="3771900"/>
            <a:ext cx="3054005" cy="5212080"/>
          </a:xfrm>
          <a:prstGeom prst="roundRect">
            <a:avLst>
              <a:gd name="adj" fmla="val 5389"/>
            </a:avLst>
          </a:prstGeom>
          <a:solidFill>
            <a:srgbClr val="152840"/>
          </a:solidFill>
          <a:ln w="12700">
            <a:solidFill>
              <a:srgbClr val="152840"/>
            </a:solidFill>
            <a:prstDash val="solid"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22" name="Text 16"/>
          <p:cNvSpPr txBox="1"/>
          <p:nvPr/>
        </p:nvSpPr>
        <p:spPr>
          <a:xfrm>
            <a:off x="14822058" y="4183380"/>
            <a:ext cx="1371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4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5400" dirty="0"/>
          </a:p>
        </p:txBody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435883" y="4320540"/>
            <a:ext cx="576072" cy="576072"/>
          </a:xfrm>
          <a:prstGeom prst="rect">
            <a:avLst/>
          </a:prstGeom>
        </p:spPr>
      </p:pic>
      <p:sp>
        <p:nvSpPr>
          <p:cNvPr id="24" name="Text 17"/>
          <p:cNvSpPr txBox="1"/>
          <p:nvPr/>
        </p:nvSpPr>
        <p:spPr>
          <a:xfrm>
            <a:off x="14822058" y="5349240"/>
            <a:ext cx="2299625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Difficile orientamento in un nuovo sistema formativo, soprattutto per chi presenta una scolarità debole</a:t>
            </a:r>
            <a:endParaRPr lang="en-US" sz="2400" dirty="0"/>
          </a:p>
        </p:txBody>
      </p:sp>
      <p:sp>
        <p:nvSpPr>
          <p:cNvPr id="25" name="Text 18"/>
          <p:cNvSpPr txBox="1"/>
          <p:nvPr/>
        </p:nvSpPr>
        <p:spPr>
          <a:xfrm>
            <a:off x="822960" y="9532620"/>
            <a:ext cx="16641623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i="1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D’Agostino, 2022; DeCapua e Marshall, 2022; Santagati e Barzaghi, 2021</a:t>
            </a:r>
            <a:endParaRPr lang="en-US" sz="16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1528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822960" y="685800"/>
            <a:ext cx="16641623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50" b="1" kern="0" spc="3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DALLA CRITICITÀ ALLA FORMAZIONE</a:t>
            </a:r>
            <a:endParaRPr lang="en-US" sz="1950" dirty="0"/>
          </a:p>
        </p:txBody>
      </p:sp>
      <p:sp>
        <p:nvSpPr>
          <p:cNvPr id="3" name="Text 1"/>
          <p:cNvSpPr txBox="1"/>
          <p:nvPr/>
        </p:nvSpPr>
        <p:spPr>
          <a:xfrm>
            <a:off x="822960" y="1124712"/>
            <a:ext cx="16641623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Perché formarsi: le domande dei CPIA</a:t>
            </a:r>
            <a:endParaRPr lang="en-US" sz="5100" dirty="0"/>
          </a:p>
        </p:txBody>
      </p:sp>
      <p:sp>
        <p:nvSpPr>
          <p:cNvPr id="4" name="Shape 2"/>
          <p:cNvSpPr/>
          <p:nvPr/>
        </p:nvSpPr>
        <p:spPr>
          <a:xfrm>
            <a:off x="822960" y="2674620"/>
            <a:ext cx="1165860" cy="1165860"/>
          </a:xfrm>
          <a:prstGeom prst="ellipse">
            <a:avLst/>
          </a:prstGeom>
          <a:solidFill>
            <a:srgbClr val="9FD7C9"/>
          </a:solidFill>
          <a:ln w="12700">
            <a:solidFill>
              <a:srgbClr val="9FD7C9"/>
            </a:solidFill>
            <a:prstDash val="solid"/>
          </a:ln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084" y="2977744"/>
            <a:ext cx="559613" cy="559613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822960" y="4183380"/>
            <a:ext cx="5074920" cy="3566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difficoltà di gestione rilevate sempre più spesso nelle classi con MSNA spingono le istituzioni scolastiche, e i CPIA in particolare, a interrogarsi sul bisogno di formazione del personale e su nuove pratiche didattiche.</a:t>
            </a:r>
            <a:endParaRPr lang="en-US" sz="2700" dirty="0"/>
          </a:p>
        </p:txBody>
      </p:sp>
      <p:sp>
        <p:nvSpPr>
          <p:cNvPr id="7" name="Shape 4"/>
          <p:cNvSpPr/>
          <p:nvPr/>
        </p:nvSpPr>
        <p:spPr>
          <a:xfrm>
            <a:off x="6583680" y="2400300"/>
            <a:ext cx="5269001" cy="2948940"/>
          </a:xfrm>
          <a:prstGeom prst="roundRect">
            <a:avLst>
              <a:gd name="adj" fmla="val 5581"/>
            </a:avLst>
          </a:prstGeom>
          <a:solidFill>
            <a:srgbClr val="22395C"/>
          </a:solidFill>
          <a:ln w="12700">
            <a:solidFill>
              <a:srgbClr val="22395C"/>
            </a:solidFill>
            <a:prstDash val="solid"/>
          </a:ln>
        </p:spPr>
      </p:sp>
      <p:sp>
        <p:nvSpPr>
          <p:cNvPr id="8" name="Text 5"/>
          <p:cNvSpPr txBox="1"/>
          <p:nvPr/>
        </p:nvSpPr>
        <p:spPr>
          <a:xfrm>
            <a:off x="6995160" y="2702052"/>
            <a:ext cx="8229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9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390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2289" y="2784348"/>
            <a:ext cx="438912" cy="438912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6995160" y="3360420"/>
            <a:ext cx="4446041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criticità in classe</a:t>
            </a:r>
            <a:endParaRPr lang="en-US" sz="2400" dirty="0"/>
          </a:p>
        </p:txBody>
      </p:sp>
      <p:sp>
        <p:nvSpPr>
          <p:cNvPr id="11" name="Text 7"/>
          <p:cNvSpPr txBox="1"/>
          <p:nvPr/>
        </p:nvSpPr>
        <p:spPr>
          <a:xfrm>
            <a:off x="6995160" y="3840480"/>
            <a:ext cx="4446041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Gruppi molto eterogenei per età, scolarità e livello di lingua, con frequenza discontinua e bisogni educativi complessi.</a:t>
            </a:r>
            <a:endParaRPr lang="en-US" sz="1950" dirty="0"/>
          </a:p>
        </p:txBody>
      </p:sp>
      <p:sp>
        <p:nvSpPr>
          <p:cNvPr id="12" name="Shape 8"/>
          <p:cNvSpPr/>
          <p:nvPr/>
        </p:nvSpPr>
        <p:spPr>
          <a:xfrm>
            <a:off x="12195581" y="2400300"/>
            <a:ext cx="5269001" cy="2948940"/>
          </a:xfrm>
          <a:prstGeom prst="roundRect">
            <a:avLst>
              <a:gd name="adj" fmla="val 5581"/>
            </a:avLst>
          </a:prstGeom>
          <a:solidFill>
            <a:srgbClr val="22395C"/>
          </a:solidFill>
          <a:ln w="12700">
            <a:solidFill>
              <a:srgbClr val="22395C"/>
            </a:solidFill>
            <a:prstDash val="solid"/>
          </a:ln>
        </p:spPr>
      </p:sp>
      <p:sp>
        <p:nvSpPr>
          <p:cNvPr id="13" name="Text 9"/>
          <p:cNvSpPr txBox="1"/>
          <p:nvPr/>
        </p:nvSpPr>
        <p:spPr>
          <a:xfrm>
            <a:off x="12607061" y="2702052"/>
            <a:ext cx="8229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9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3900" dirty="0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14191" y="2784348"/>
            <a:ext cx="438912" cy="438912"/>
          </a:xfrm>
          <a:prstGeom prst="rect">
            <a:avLst/>
          </a:prstGeom>
        </p:spPr>
      </p:pic>
      <p:sp>
        <p:nvSpPr>
          <p:cNvPr id="15" name="Text 10"/>
          <p:cNvSpPr txBox="1"/>
          <p:nvPr/>
        </p:nvSpPr>
        <p:spPr>
          <a:xfrm>
            <a:off x="12607061" y="3360420"/>
            <a:ext cx="4446041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domande della scuola</a:t>
            </a:r>
            <a:endParaRPr lang="en-US" sz="2400" dirty="0"/>
          </a:p>
        </p:txBody>
      </p:sp>
      <p:sp>
        <p:nvSpPr>
          <p:cNvPr id="16" name="Text 11"/>
          <p:cNvSpPr txBox="1"/>
          <p:nvPr/>
        </p:nvSpPr>
        <p:spPr>
          <a:xfrm>
            <a:off x="12607061" y="3840480"/>
            <a:ext cx="4446041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Quali competenze servono ai docenti? Quali metodologie e strumenti di valutazione funzionano con adolescenti stranieri?</a:t>
            </a:r>
            <a:endParaRPr lang="en-US" sz="1950" dirty="0"/>
          </a:p>
        </p:txBody>
      </p:sp>
      <p:sp>
        <p:nvSpPr>
          <p:cNvPr id="17" name="Shape 12"/>
          <p:cNvSpPr/>
          <p:nvPr/>
        </p:nvSpPr>
        <p:spPr>
          <a:xfrm>
            <a:off x="6583680" y="5692140"/>
            <a:ext cx="5269001" cy="2948940"/>
          </a:xfrm>
          <a:prstGeom prst="roundRect">
            <a:avLst>
              <a:gd name="adj" fmla="val 5581"/>
            </a:avLst>
          </a:prstGeom>
          <a:solidFill>
            <a:srgbClr val="22395C"/>
          </a:solidFill>
          <a:ln w="12700">
            <a:solidFill>
              <a:srgbClr val="22395C"/>
            </a:solidFill>
            <a:prstDash val="solid"/>
          </a:ln>
        </p:spPr>
      </p:sp>
      <p:sp>
        <p:nvSpPr>
          <p:cNvPr id="18" name="Text 13"/>
          <p:cNvSpPr txBox="1"/>
          <p:nvPr/>
        </p:nvSpPr>
        <p:spPr>
          <a:xfrm>
            <a:off x="6995160" y="5993892"/>
            <a:ext cx="8229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9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3900" dirty="0"/>
          </a:p>
        </p:txBody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02289" y="6076188"/>
            <a:ext cx="438912" cy="438912"/>
          </a:xfrm>
          <a:prstGeom prst="rect">
            <a:avLst/>
          </a:prstGeom>
        </p:spPr>
      </p:pic>
      <p:sp>
        <p:nvSpPr>
          <p:cNvPr id="20" name="Text 14"/>
          <p:cNvSpPr txBox="1"/>
          <p:nvPr/>
        </p:nvSpPr>
        <p:spPr>
          <a:xfrm>
            <a:off x="6995160" y="6652260"/>
            <a:ext cx="4446041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Una risposta concreta</a:t>
            </a:r>
            <a:endParaRPr lang="en-US" sz="2400" dirty="0"/>
          </a:p>
        </p:txBody>
      </p:sp>
      <p:sp>
        <p:nvSpPr>
          <p:cNvPr id="21" name="Text 15"/>
          <p:cNvSpPr txBox="1"/>
          <p:nvPr/>
        </p:nvSpPr>
        <p:spPr>
          <a:xfrm>
            <a:off x="6995160" y="7132320"/>
            <a:ext cx="4446041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Nel 2025 abbiamo svolto un percorso di formazione nell’ambito di un progetto FAMI regionale.</a:t>
            </a:r>
            <a:endParaRPr lang="en-US" sz="1950" dirty="0"/>
          </a:p>
        </p:txBody>
      </p:sp>
      <p:sp>
        <p:nvSpPr>
          <p:cNvPr id="22" name="Shape 16"/>
          <p:cNvSpPr/>
          <p:nvPr/>
        </p:nvSpPr>
        <p:spPr>
          <a:xfrm>
            <a:off x="12195581" y="5692140"/>
            <a:ext cx="5269001" cy="2948940"/>
          </a:xfrm>
          <a:prstGeom prst="roundRect">
            <a:avLst>
              <a:gd name="adj" fmla="val 5581"/>
            </a:avLst>
          </a:prstGeom>
          <a:solidFill>
            <a:srgbClr val="22395C"/>
          </a:solidFill>
          <a:ln w="12700">
            <a:solidFill>
              <a:srgbClr val="22395C"/>
            </a:solidFill>
            <a:prstDash val="solid"/>
          </a:ln>
        </p:spPr>
      </p:sp>
      <p:sp>
        <p:nvSpPr>
          <p:cNvPr id="23" name="Text 17"/>
          <p:cNvSpPr txBox="1"/>
          <p:nvPr/>
        </p:nvSpPr>
        <p:spPr>
          <a:xfrm>
            <a:off x="12607061" y="5993892"/>
            <a:ext cx="8229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9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3900" dirty="0"/>
          </a:p>
        </p:txBody>
      </p:sp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614191" y="6076188"/>
            <a:ext cx="438912" cy="438912"/>
          </a:xfrm>
          <a:prstGeom prst="rect">
            <a:avLst/>
          </a:prstGeom>
        </p:spPr>
      </p:pic>
      <p:sp>
        <p:nvSpPr>
          <p:cNvPr id="25" name="Text 18"/>
          <p:cNvSpPr txBox="1"/>
          <p:nvPr/>
        </p:nvSpPr>
        <p:spPr>
          <a:xfrm>
            <a:off x="12607061" y="6652260"/>
            <a:ext cx="4446041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bisogno di orientare</a:t>
            </a:r>
            <a:endParaRPr lang="en-US" sz="2400" dirty="0"/>
          </a:p>
        </p:txBody>
      </p:sp>
      <p:sp>
        <p:nvSpPr>
          <p:cNvPr id="26" name="Text 19"/>
          <p:cNvSpPr txBox="1"/>
          <p:nvPr/>
        </p:nvSpPr>
        <p:spPr>
          <a:xfrm>
            <a:off x="12607061" y="7132320"/>
            <a:ext cx="4446041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Dalla formazione è emersa la necessità di orientare i MSNA nei percorsi scolastici ed extrascolastici, perché possano fare scelte più consapevoli sul proprio progetto di vita.</a:t>
            </a:r>
            <a:endParaRPr lang="en-US" sz="1950" dirty="0"/>
          </a:p>
        </p:txBody>
      </p:sp>
      <p:sp>
        <p:nvSpPr>
          <p:cNvPr id="27" name="Text 20"/>
          <p:cNvSpPr txBox="1"/>
          <p:nvPr/>
        </p:nvSpPr>
        <p:spPr>
          <a:xfrm>
            <a:off x="6583680" y="8915400"/>
            <a:ext cx="10880903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i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 qui nasce l’idea di progettare UDA che orientino e includano.</a:t>
            </a:r>
            <a:endParaRPr lang="en-US" sz="3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3"/>
          <p:cNvSpPr txBox="1"/>
          <p:nvPr/>
        </p:nvSpPr>
        <p:spPr>
          <a:xfrm>
            <a:off x="822960" y="685800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spc="300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PERCORSO DI FORMAZIONE</a:t>
            </a:r>
          </a:p>
        </p:txBody>
      </p:sp>
      <p:sp>
        <p:nvSpPr>
          <p:cNvPr id="4" name="Text 4"/>
          <p:cNvSpPr txBox="1"/>
          <p:nvPr/>
        </p:nvSpPr>
        <p:spPr>
          <a:xfrm>
            <a:off x="822960" y="1124712"/>
            <a:ext cx="166420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51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Gestire una classe con adolescenti stranieri (MSNA)</a:t>
            </a:r>
          </a:p>
        </p:txBody>
      </p:sp>
      <p:sp>
        <p:nvSpPr>
          <p:cNvPr id="5" name="Card 5"/>
          <p:cNvSpPr/>
          <p:nvPr/>
        </p:nvSpPr>
        <p:spPr>
          <a:xfrm>
            <a:off x="822960" y="2395728"/>
            <a:ext cx="5623560" cy="6839712"/>
          </a:xfrm>
          <a:prstGeom prst="roundRect">
            <a:avLst>
              <a:gd name="adj" fmla="val 4552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6" name="Icon circle 6"/>
          <p:cNvSpPr/>
          <p:nvPr/>
        </p:nvSpPr>
        <p:spPr>
          <a:xfrm>
            <a:off x="1371600" y="2953512"/>
            <a:ext cx="960120" cy="960120"/>
          </a:xfrm>
          <a:prstGeom prst="ellipse">
            <a:avLst/>
          </a:prstGeom>
          <a:solidFill>
            <a:srgbClr val="9FD7C9"/>
          </a:solidFill>
          <a:ln>
            <a:noFill/>
          </a:ln>
        </p:spPr>
      </p:sp>
      <p:pic>
        <p:nvPicPr>
          <p:cNvPr id="7" name="Picture 7" descr="icon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1231" y="3203143"/>
            <a:ext cx="460858" cy="460858"/>
          </a:xfrm>
          <a:prstGeom prst="rect">
            <a:avLst/>
          </a:prstGeom>
        </p:spPr>
      </p:pic>
      <p:sp>
        <p:nvSpPr>
          <p:cNvPr id="8" name="Text 8"/>
          <p:cNvSpPr txBox="1"/>
          <p:nvPr/>
        </p:nvSpPr>
        <p:spPr>
          <a:xfrm>
            <a:off x="2606040" y="2953512"/>
            <a:ext cx="36576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spc="2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A.S. 2025/26</a:t>
            </a:r>
          </a:p>
          <a:p>
            <a:pPr marL="0" indent="0" algn="l">
              <a:buNone/>
            </a:pPr>
            <a:r>
              <a:rPr lang="it-IT" sz="180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 i CPIA e i formatori del terzo settore</a:t>
            </a:r>
          </a:p>
        </p:txBody>
      </p:sp>
      <p:sp>
        <p:nvSpPr>
          <p:cNvPr id="9" name="Text 9"/>
          <p:cNvSpPr txBox="1"/>
          <p:nvPr/>
        </p:nvSpPr>
        <p:spPr>
          <a:xfrm>
            <a:off x="1371600" y="4114800"/>
            <a:ext cx="452628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it-IT" sz="99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27 h</a:t>
            </a:r>
          </a:p>
        </p:txBody>
      </p:sp>
      <p:sp>
        <p:nvSpPr>
          <p:cNvPr id="10" name="Text 10"/>
          <p:cNvSpPr txBox="1"/>
          <p:nvPr/>
        </p:nvSpPr>
        <p:spPr>
          <a:xfrm>
            <a:off x="1371600" y="5440680"/>
            <a:ext cx="4526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5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 apprendimento in 3 modalità</a:t>
            </a:r>
          </a:p>
        </p:txBody>
      </p:sp>
      <p:sp>
        <p:nvSpPr>
          <p:cNvPr id="11" name="Text 11"/>
          <p:cNvSpPr txBox="1"/>
          <p:nvPr/>
        </p:nvSpPr>
        <p:spPr>
          <a:xfrm>
            <a:off x="1371600" y="6263640"/>
            <a:ext cx="452628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spcAft>
                <a:spcPts val="1200"/>
              </a:spcAft>
              <a:buNone/>
            </a:pPr>
            <a:r>
              <a:rPr lang="it-IT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moduli online </a:t>
            </a:r>
            <a:r>
              <a:rPr lang="it-IT" sz="200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estesi al personale interessato (DS, DSGA, ATA…)</a:t>
            </a:r>
          </a:p>
          <a:p>
            <a:pPr marL="0" indent="0" algn="l">
              <a:spcAft>
                <a:spcPts val="1200"/>
              </a:spcAft>
              <a:buNone/>
            </a:pPr>
            <a:r>
              <a:rPr lang="it-IT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 modulo asincrono </a:t>
            </a:r>
            <a:r>
              <a:rPr lang="it-IT" sz="200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cura di UNICEF</a:t>
            </a:r>
          </a:p>
          <a:p>
            <a:pPr marL="0" indent="0" algn="l">
              <a:spcAft>
                <a:spcPts val="1200"/>
              </a:spcAft>
              <a:buNone/>
            </a:pPr>
            <a:r>
              <a:rPr lang="it-IT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moduli laboratoriali in presenza </a:t>
            </a:r>
            <a:r>
              <a:rPr lang="it-IT" sz="200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 con un residenziale di 2 giorni a Parma</a:t>
            </a:r>
          </a:p>
        </p:txBody>
      </p:sp>
      <p:sp>
        <p:nvSpPr>
          <p:cNvPr id="12" name="Card 12"/>
          <p:cNvSpPr/>
          <p:nvPr/>
        </p:nvSpPr>
        <p:spPr>
          <a:xfrm>
            <a:off x="7059168" y="2395728"/>
            <a:ext cx="10396728" cy="2103120"/>
          </a:xfrm>
          <a:prstGeom prst="roundRect">
            <a:avLst>
              <a:gd name="adj" fmla="val 12173"/>
            </a:avLst>
          </a:prstGeom>
          <a:solidFill>
            <a:srgbClr val="F3F5F8"/>
          </a:solidFill>
          <a:ln>
            <a:noFill/>
          </a:ln>
        </p:spPr>
      </p:sp>
      <p:sp>
        <p:nvSpPr>
          <p:cNvPr id="13" name="Icon circle 13"/>
          <p:cNvSpPr/>
          <p:nvPr/>
        </p:nvSpPr>
        <p:spPr>
          <a:xfrm>
            <a:off x="7479792" y="2816352"/>
            <a:ext cx="850392" cy="850392"/>
          </a:xfrm>
          <a:prstGeom prst="ellipse">
            <a:avLst/>
          </a:prstGeom>
          <a:solidFill>
            <a:srgbClr val="152840"/>
          </a:solidFill>
          <a:ln>
            <a:noFill/>
          </a:ln>
        </p:spPr>
      </p:sp>
      <p:pic>
        <p:nvPicPr>
          <p:cNvPr id="14" name="Picture 14" descr="icona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0894" y="3037454"/>
            <a:ext cx="408188" cy="408188"/>
          </a:xfrm>
          <a:prstGeom prst="rect">
            <a:avLst/>
          </a:prstGeom>
        </p:spPr>
      </p:pic>
      <p:sp>
        <p:nvSpPr>
          <p:cNvPr id="15" name="Text 15"/>
          <p:cNvSpPr txBox="1"/>
          <p:nvPr/>
        </p:nvSpPr>
        <p:spPr>
          <a:xfrm>
            <a:off x="8641080" y="2651760"/>
            <a:ext cx="8412480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55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Quadro normativo</a:t>
            </a:r>
          </a:p>
        </p:txBody>
      </p:sp>
      <p:sp>
        <p:nvSpPr>
          <p:cNvPr id="16" name="Text 16"/>
          <p:cNvSpPr txBox="1"/>
          <p:nvPr/>
        </p:nvSpPr>
        <p:spPr>
          <a:xfrm>
            <a:off x="8641080" y="3154680"/>
            <a:ext cx="8412480" cy="12070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Fornire una solida base sul quadro normativo e giuridico che disciplina le pratiche di accoglienza e integrazione.</a:t>
            </a:r>
          </a:p>
        </p:txBody>
      </p:sp>
      <p:sp>
        <p:nvSpPr>
          <p:cNvPr id="17" name="Card 17"/>
          <p:cNvSpPr/>
          <p:nvPr/>
        </p:nvSpPr>
        <p:spPr>
          <a:xfrm>
            <a:off x="7059168" y="4773168"/>
            <a:ext cx="10396728" cy="2103120"/>
          </a:xfrm>
          <a:prstGeom prst="roundRect">
            <a:avLst>
              <a:gd name="adj" fmla="val 12173"/>
            </a:avLst>
          </a:prstGeom>
          <a:solidFill>
            <a:srgbClr val="F3F5F8"/>
          </a:solidFill>
          <a:ln>
            <a:noFill/>
          </a:ln>
        </p:spPr>
      </p:sp>
      <p:sp>
        <p:nvSpPr>
          <p:cNvPr id="18" name="Icon circle 18"/>
          <p:cNvSpPr/>
          <p:nvPr/>
        </p:nvSpPr>
        <p:spPr>
          <a:xfrm>
            <a:off x="7479792" y="5193792"/>
            <a:ext cx="850392" cy="850392"/>
          </a:xfrm>
          <a:prstGeom prst="ellipse">
            <a:avLst/>
          </a:prstGeom>
          <a:solidFill>
            <a:srgbClr val="152840"/>
          </a:solidFill>
          <a:ln>
            <a:noFill/>
          </a:ln>
        </p:spPr>
      </p:sp>
      <p:pic>
        <p:nvPicPr>
          <p:cNvPr id="19" name="Picture 19" descr="icona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0894" y="5414894"/>
            <a:ext cx="408188" cy="408188"/>
          </a:xfrm>
          <a:prstGeom prst="rect">
            <a:avLst/>
          </a:prstGeom>
        </p:spPr>
      </p:pic>
      <p:sp>
        <p:nvSpPr>
          <p:cNvPr id="20" name="Text 20"/>
          <p:cNvSpPr txBox="1"/>
          <p:nvPr/>
        </p:nvSpPr>
        <p:spPr>
          <a:xfrm>
            <a:off x="8641080" y="5029200"/>
            <a:ext cx="8412480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55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Strumenti e strategie</a:t>
            </a:r>
          </a:p>
        </p:txBody>
      </p:sp>
      <p:sp>
        <p:nvSpPr>
          <p:cNvPr id="21" name="Text 21"/>
          <p:cNvSpPr txBox="1"/>
          <p:nvPr/>
        </p:nvSpPr>
        <p:spPr>
          <a:xfrm>
            <a:off x="8641080" y="5532120"/>
            <a:ext cx="8412480" cy="12070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Offrire strumenti pratici e strategie efficaci, dalla gestione delle dinamiche relazionali alle metodologie didattiche inclusive, per rendere le classi ambienti positivi e motivanti.</a:t>
            </a:r>
          </a:p>
        </p:txBody>
      </p:sp>
      <p:sp>
        <p:nvSpPr>
          <p:cNvPr id="22" name="Card 22"/>
          <p:cNvSpPr/>
          <p:nvPr/>
        </p:nvSpPr>
        <p:spPr>
          <a:xfrm>
            <a:off x="7059168" y="7150608"/>
            <a:ext cx="10396728" cy="2103120"/>
          </a:xfrm>
          <a:prstGeom prst="roundRect">
            <a:avLst>
              <a:gd name="adj" fmla="val 12173"/>
            </a:avLst>
          </a:prstGeom>
          <a:solidFill>
            <a:srgbClr val="F3F5F8"/>
          </a:solidFill>
          <a:ln>
            <a:noFill/>
          </a:ln>
        </p:spPr>
      </p:sp>
      <p:sp>
        <p:nvSpPr>
          <p:cNvPr id="23" name="Icon circle 23"/>
          <p:cNvSpPr/>
          <p:nvPr/>
        </p:nvSpPr>
        <p:spPr>
          <a:xfrm>
            <a:off x="7479792" y="7571232"/>
            <a:ext cx="850392" cy="850392"/>
          </a:xfrm>
          <a:prstGeom prst="ellipse">
            <a:avLst/>
          </a:prstGeom>
          <a:solidFill>
            <a:srgbClr val="152840"/>
          </a:solidFill>
          <a:ln>
            <a:noFill/>
          </a:ln>
        </p:spPr>
      </p:sp>
      <p:pic>
        <p:nvPicPr>
          <p:cNvPr id="24" name="Picture 24" descr="icona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00894" y="7792334"/>
            <a:ext cx="408188" cy="408188"/>
          </a:xfrm>
          <a:prstGeom prst="rect">
            <a:avLst/>
          </a:prstGeom>
        </p:spPr>
      </p:pic>
      <p:sp>
        <p:nvSpPr>
          <p:cNvPr id="25" name="Text 25"/>
          <p:cNvSpPr txBox="1"/>
          <p:nvPr/>
        </p:nvSpPr>
        <p:spPr>
          <a:xfrm>
            <a:off x="8641080" y="7406640"/>
            <a:ext cx="8412480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55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Confronto e condivisione</a:t>
            </a:r>
          </a:p>
        </p:txBody>
      </p:sp>
      <p:sp>
        <p:nvSpPr>
          <p:cNvPr id="26" name="Text 26"/>
          <p:cNvSpPr txBox="1"/>
          <p:nvPr/>
        </p:nvSpPr>
        <p:spPr>
          <a:xfrm>
            <a:off x="8641080" y="7909560"/>
            <a:ext cx="8412480" cy="12070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Creare momenti di confronto autentici tra docenti dei CPIA, formatori e professionisti del settore che affrontano relazioni in contesti di particolare vulnerabilità.</a:t>
            </a:r>
          </a:p>
        </p:txBody>
      </p:sp>
      <p:sp>
        <p:nvSpPr>
          <p:cNvPr id="27" name="Text 27"/>
          <p:cNvSpPr txBox="1"/>
          <p:nvPr/>
        </p:nvSpPr>
        <p:spPr>
          <a:xfrm>
            <a:off x="822960" y="9537192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650" i="1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Enza Luana Indelicato — FIERIDA 2026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28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3"/>
          <p:cNvSpPr txBox="1"/>
          <p:nvPr/>
        </p:nvSpPr>
        <p:spPr>
          <a:xfrm>
            <a:off x="822960" y="2651760"/>
            <a:ext cx="11430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spc="3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SECONDA PARTE  ·  FIERIDA 2026 — TERMOLI</a:t>
            </a:r>
          </a:p>
        </p:txBody>
      </p:sp>
      <p:sp>
        <p:nvSpPr>
          <p:cNvPr id="4" name="Text 4"/>
          <p:cNvSpPr txBox="1"/>
          <p:nvPr/>
        </p:nvSpPr>
        <p:spPr>
          <a:xfrm>
            <a:off x="822960" y="3246120"/>
            <a:ext cx="11704320" cy="29260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90000"/>
              </a:lnSpc>
              <a:buNone/>
            </a:pPr>
            <a:r>
              <a:rPr lang="it-IT" sz="6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progettazione di UDA personalizzate nei CPIA</a:t>
            </a:r>
          </a:p>
        </p:txBody>
      </p:sp>
      <p:sp>
        <p:nvSpPr>
          <p:cNvPr id="5" name="Text 5"/>
          <p:cNvSpPr txBox="1"/>
          <p:nvPr/>
        </p:nvSpPr>
        <p:spPr>
          <a:xfrm>
            <a:off x="822960" y="6537960"/>
            <a:ext cx="11430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endParaRPr lang="it-IT" sz="3300" b="1" dirty="0">
              <a:solidFill>
                <a:srgbClr val="F0A944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  <p:sp>
        <p:nvSpPr>
          <p:cNvPr id="6" name="Text 6"/>
          <p:cNvSpPr txBox="1"/>
          <p:nvPr/>
        </p:nvSpPr>
        <p:spPr>
          <a:xfrm>
            <a:off x="822960" y="7178040"/>
            <a:ext cx="11430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Formazione, format UDA e sperimentazione in classe</a:t>
            </a:r>
          </a:p>
        </p:txBody>
      </p:sp>
      <p:sp>
        <p:nvSpPr>
          <p:cNvPr id="7" name="Decor 7"/>
          <p:cNvSpPr/>
          <p:nvPr/>
        </p:nvSpPr>
        <p:spPr>
          <a:xfrm>
            <a:off x="12893040" y="2331720"/>
            <a:ext cx="4572000" cy="4572000"/>
          </a:xfrm>
          <a:prstGeom prst="ellipse">
            <a:avLst/>
          </a:prstGeom>
          <a:solidFill>
            <a:srgbClr val="22395C"/>
          </a:solidFill>
          <a:ln>
            <a:noFill/>
          </a:ln>
        </p:spPr>
      </p:sp>
      <p:sp>
        <p:nvSpPr>
          <p:cNvPr id="8" name="Decor 8"/>
          <p:cNvSpPr/>
          <p:nvPr/>
        </p:nvSpPr>
        <p:spPr>
          <a:xfrm>
            <a:off x="13761720" y="3200400"/>
            <a:ext cx="2834640" cy="2834640"/>
          </a:xfrm>
          <a:prstGeom prst="ellipse">
            <a:avLst/>
          </a:prstGeom>
          <a:solidFill>
            <a:srgbClr val="9FD7C9"/>
          </a:solidFill>
          <a:ln>
            <a:noFill/>
          </a:ln>
        </p:spPr>
      </p:sp>
      <p:pic>
        <p:nvPicPr>
          <p:cNvPr id="9" name="Picture 9" descr="icona bussol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93240" y="3931920"/>
            <a:ext cx="1371600" cy="13716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5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3"/>
          <p:cNvSpPr txBox="1"/>
          <p:nvPr/>
        </p:nvSpPr>
        <p:spPr>
          <a:xfrm>
            <a:off x="822960" y="685800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spc="300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QUADRI DI RIFERIMENTO</a:t>
            </a:r>
          </a:p>
        </p:txBody>
      </p:sp>
      <p:sp>
        <p:nvSpPr>
          <p:cNvPr id="4" name="Text 4"/>
          <p:cNvSpPr txBox="1"/>
          <p:nvPr/>
        </p:nvSpPr>
        <p:spPr>
          <a:xfrm>
            <a:off x="822960" y="1124712"/>
            <a:ext cx="166420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51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mare magnum delle competenze</a:t>
            </a:r>
          </a:p>
        </p:txBody>
      </p:sp>
      <p:sp>
        <p:nvSpPr>
          <p:cNvPr id="5" name="Card 5"/>
          <p:cNvSpPr/>
          <p:nvPr/>
        </p:nvSpPr>
        <p:spPr>
          <a:xfrm>
            <a:off x="822960" y="2395728"/>
            <a:ext cx="4206240" cy="6839712"/>
          </a:xfrm>
          <a:prstGeom prst="roundRect">
            <a:avLst>
              <a:gd name="adj" fmla="val 6086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6" name="Text 6"/>
          <p:cNvSpPr txBox="1"/>
          <p:nvPr/>
        </p:nvSpPr>
        <p:spPr>
          <a:xfrm>
            <a:off x="1143000" y="2697480"/>
            <a:ext cx="3566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650" b="1" spc="2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LINEE GUIDA IDA</a:t>
            </a:r>
          </a:p>
        </p:txBody>
      </p:sp>
      <p:sp>
        <p:nvSpPr>
          <p:cNvPr id="7" name="Text 7"/>
          <p:cNvSpPr txBox="1"/>
          <p:nvPr/>
        </p:nvSpPr>
        <p:spPr>
          <a:xfrm>
            <a:off x="1143000" y="3063240"/>
            <a:ext cx="35661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 marzo 2015</a:t>
            </a:r>
          </a:p>
        </p:txBody>
      </p:sp>
      <p:sp>
        <p:nvSpPr>
          <p:cNvPr id="8" name="Card 8"/>
          <p:cNvSpPr/>
          <p:nvPr/>
        </p:nvSpPr>
        <p:spPr>
          <a:xfrm>
            <a:off x="1097280" y="3886200"/>
            <a:ext cx="3657600" cy="1051560"/>
          </a:xfrm>
          <a:prstGeom prst="roundRect">
            <a:avLst>
              <a:gd name="adj" fmla="val 24347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9" name="Text 9"/>
          <p:cNvSpPr txBox="1"/>
          <p:nvPr/>
        </p:nvSpPr>
        <p:spPr>
          <a:xfrm>
            <a:off x="1325880" y="3977640"/>
            <a:ext cx="32004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 dei linguaggi</a:t>
            </a:r>
          </a:p>
        </p:txBody>
      </p:sp>
      <p:sp>
        <p:nvSpPr>
          <p:cNvPr id="10" name="Card 10"/>
          <p:cNvSpPr/>
          <p:nvPr/>
        </p:nvSpPr>
        <p:spPr>
          <a:xfrm>
            <a:off x="1097280" y="5193792"/>
            <a:ext cx="3657600" cy="1051560"/>
          </a:xfrm>
          <a:prstGeom prst="roundRect">
            <a:avLst>
              <a:gd name="adj" fmla="val 24347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11" name="Text 11"/>
          <p:cNvSpPr txBox="1"/>
          <p:nvPr/>
        </p:nvSpPr>
        <p:spPr>
          <a:xfrm>
            <a:off x="1325880" y="5285232"/>
            <a:ext cx="32004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 matematico</a:t>
            </a:r>
          </a:p>
        </p:txBody>
      </p:sp>
      <p:sp>
        <p:nvSpPr>
          <p:cNvPr id="12" name="Card 12"/>
          <p:cNvSpPr/>
          <p:nvPr/>
        </p:nvSpPr>
        <p:spPr>
          <a:xfrm>
            <a:off x="1097280" y="6501384"/>
            <a:ext cx="3657600" cy="1051560"/>
          </a:xfrm>
          <a:prstGeom prst="roundRect">
            <a:avLst>
              <a:gd name="adj" fmla="val 24347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13" name="Text 13"/>
          <p:cNvSpPr txBox="1"/>
          <p:nvPr/>
        </p:nvSpPr>
        <p:spPr>
          <a:xfrm>
            <a:off x="1325880" y="6592824"/>
            <a:ext cx="32004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 scientifico-tecnologico</a:t>
            </a:r>
          </a:p>
        </p:txBody>
      </p:sp>
      <p:sp>
        <p:nvSpPr>
          <p:cNvPr id="14" name="Card 14"/>
          <p:cNvSpPr/>
          <p:nvPr/>
        </p:nvSpPr>
        <p:spPr>
          <a:xfrm>
            <a:off x="1097280" y="7808976"/>
            <a:ext cx="3657600" cy="1051560"/>
          </a:xfrm>
          <a:prstGeom prst="roundRect">
            <a:avLst>
              <a:gd name="adj" fmla="val 24347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15" name="Text 15"/>
          <p:cNvSpPr txBox="1"/>
          <p:nvPr/>
        </p:nvSpPr>
        <p:spPr>
          <a:xfrm>
            <a:off x="1325880" y="7900416"/>
            <a:ext cx="32004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 storico-sociale</a:t>
            </a:r>
          </a:p>
        </p:txBody>
      </p:sp>
      <p:sp>
        <p:nvSpPr>
          <p:cNvPr id="16" name="Card 16"/>
          <p:cNvSpPr/>
          <p:nvPr/>
        </p:nvSpPr>
        <p:spPr>
          <a:xfrm>
            <a:off x="5303520" y="2395728"/>
            <a:ext cx="4937760" cy="6839712"/>
          </a:xfrm>
          <a:prstGeom prst="roundRect">
            <a:avLst>
              <a:gd name="adj" fmla="val 5185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7" name="Text 17"/>
          <p:cNvSpPr txBox="1"/>
          <p:nvPr/>
        </p:nvSpPr>
        <p:spPr>
          <a:xfrm>
            <a:off x="5623560" y="2697480"/>
            <a:ext cx="4297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650" b="1" spc="2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LINEE GUIDA E NORME</a:t>
            </a:r>
          </a:p>
        </p:txBody>
      </p:sp>
      <p:sp>
        <p:nvSpPr>
          <p:cNvPr id="18" name="Text 18"/>
          <p:cNvSpPr txBox="1"/>
          <p:nvPr/>
        </p:nvSpPr>
        <p:spPr>
          <a:xfrm>
            <a:off x="5623560" y="3063240"/>
            <a:ext cx="4297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Percorsi e insegnamenti</a:t>
            </a:r>
          </a:p>
        </p:txBody>
      </p:sp>
      <p:sp>
        <p:nvSpPr>
          <p:cNvPr id="19" name="Card 19"/>
          <p:cNvSpPr/>
          <p:nvPr/>
        </p:nvSpPr>
        <p:spPr>
          <a:xfrm>
            <a:off x="5577840" y="3886200"/>
            <a:ext cx="4389120" cy="1051560"/>
          </a:xfrm>
          <a:prstGeom prst="roundRect">
            <a:avLst>
              <a:gd name="adj" fmla="val 24347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20" name="Text 20"/>
          <p:cNvSpPr txBox="1"/>
          <p:nvPr/>
        </p:nvSpPr>
        <p:spPr>
          <a:xfrm>
            <a:off x="5806440" y="3977640"/>
            <a:ext cx="3931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Percorsi di garanzia delle competenze</a:t>
            </a:r>
          </a:p>
          <a:p>
            <a:pPr marL="0" indent="0" algn="l">
              <a:buNone/>
            </a:pPr>
            <a:r>
              <a:rPr lang="it-IT" sz="165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Nota di trasmissione 5/10/2022</a:t>
            </a:r>
          </a:p>
        </p:txBody>
      </p:sp>
      <p:sp>
        <p:nvSpPr>
          <p:cNvPr id="21" name="Card 21"/>
          <p:cNvSpPr/>
          <p:nvPr/>
        </p:nvSpPr>
        <p:spPr>
          <a:xfrm>
            <a:off x="5577840" y="5193792"/>
            <a:ext cx="4389120" cy="1051560"/>
          </a:xfrm>
          <a:prstGeom prst="roundRect">
            <a:avLst>
              <a:gd name="adj" fmla="val 24347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22" name="Text 22"/>
          <p:cNvSpPr txBox="1"/>
          <p:nvPr/>
        </p:nvSpPr>
        <p:spPr>
          <a:xfrm>
            <a:off x="5806440" y="5285232"/>
            <a:ext cx="3931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Educazione civica</a:t>
            </a:r>
          </a:p>
          <a:p>
            <a:r>
              <a:rPr lang="it-IT" sz="165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LLGG Dm 183 del 7 settembre 2024</a:t>
            </a:r>
            <a:endParaRPr lang="it-IT" sz="1650" dirty="0">
              <a:solidFill>
                <a:srgbClr val="9FD7C9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  <p:sp>
        <p:nvSpPr>
          <p:cNvPr id="23" name="Card 23"/>
          <p:cNvSpPr/>
          <p:nvPr/>
        </p:nvSpPr>
        <p:spPr>
          <a:xfrm>
            <a:off x="5577840" y="6501384"/>
            <a:ext cx="4389120" cy="1051560"/>
          </a:xfrm>
          <a:prstGeom prst="roundRect">
            <a:avLst>
              <a:gd name="adj" fmla="val 24347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24" name="Text 24"/>
          <p:cNvSpPr txBox="1"/>
          <p:nvPr/>
        </p:nvSpPr>
        <p:spPr>
          <a:xfrm>
            <a:off x="5806440" y="6592824"/>
            <a:ext cx="3931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Orientamento</a:t>
            </a:r>
          </a:p>
          <a:p>
            <a:pPr marL="0" indent="0" algn="l">
              <a:buNone/>
            </a:pPr>
            <a:r>
              <a:rPr lang="it-IT" sz="165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D.M. 328 – 22/12/2022</a:t>
            </a:r>
          </a:p>
        </p:txBody>
      </p:sp>
      <p:sp>
        <p:nvSpPr>
          <p:cNvPr id="25" name="Card 25"/>
          <p:cNvSpPr/>
          <p:nvPr/>
        </p:nvSpPr>
        <p:spPr>
          <a:xfrm>
            <a:off x="5577840" y="7808976"/>
            <a:ext cx="4389120" cy="1051560"/>
          </a:xfrm>
          <a:prstGeom prst="roundRect">
            <a:avLst>
              <a:gd name="adj" fmla="val 24347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26" name="Text 26"/>
          <p:cNvSpPr txBox="1"/>
          <p:nvPr/>
        </p:nvSpPr>
        <p:spPr>
          <a:xfrm>
            <a:off x="5806440" y="7900416"/>
            <a:ext cx="3931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Competenze non cognitive e trasversali (SEL)</a:t>
            </a:r>
          </a:p>
          <a:p>
            <a:pPr marL="0" indent="0" algn="l">
              <a:buNone/>
            </a:pPr>
            <a:r>
              <a:rPr lang="it-IT" sz="165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L. 22 – 19/02/2025</a:t>
            </a:r>
          </a:p>
        </p:txBody>
      </p:sp>
      <p:sp>
        <p:nvSpPr>
          <p:cNvPr id="27" name="Card 27"/>
          <p:cNvSpPr/>
          <p:nvPr/>
        </p:nvSpPr>
        <p:spPr>
          <a:xfrm>
            <a:off x="10515600" y="2395728"/>
            <a:ext cx="3291840" cy="6839712"/>
          </a:xfrm>
          <a:prstGeom prst="roundRect">
            <a:avLst>
              <a:gd name="adj" fmla="val 7777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28" name="Text 28"/>
          <p:cNvSpPr txBox="1"/>
          <p:nvPr/>
        </p:nvSpPr>
        <p:spPr>
          <a:xfrm>
            <a:off x="10835640" y="269748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650" b="1" spc="2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FRAMEWORK</a:t>
            </a:r>
          </a:p>
        </p:txBody>
      </p:sp>
      <p:sp>
        <p:nvSpPr>
          <p:cNvPr id="29" name="Text 29"/>
          <p:cNvSpPr txBox="1"/>
          <p:nvPr/>
        </p:nvSpPr>
        <p:spPr>
          <a:xfrm>
            <a:off x="10835640" y="3063240"/>
            <a:ext cx="26517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Europei</a:t>
            </a:r>
          </a:p>
        </p:txBody>
      </p:sp>
      <p:sp>
        <p:nvSpPr>
          <p:cNvPr id="30" name="Card 30"/>
          <p:cNvSpPr/>
          <p:nvPr/>
        </p:nvSpPr>
        <p:spPr>
          <a:xfrm>
            <a:off x="10789920" y="3886200"/>
            <a:ext cx="2743200" cy="1051560"/>
          </a:xfrm>
          <a:prstGeom prst="roundRect">
            <a:avLst>
              <a:gd name="adj" fmla="val 24347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31" name="Text 31"/>
          <p:cNvSpPr txBox="1"/>
          <p:nvPr/>
        </p:nvSpPr>
        <p:spPr>
          <a:xfrm>
            <a:off x="11018520" y="3977640"/>
            <a:ext cx="22860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DigComp</a:t>
            </a:r>
          </a:p>
        </p:txBody>
      </p:sp>
      <p:sp>
        <p:nvSpPr>
          <p:cNvPr id="32" name="Card 32"/>
          <p:cNvSpPr/>
          <p:nvPr/>
        </p:nvSpPr>
        <p:spPr>
          <a:xfrm>
            <a:off x="10789920" y="5193792"/>
            <a:ext cx="2743200" cy="1051560"/>
          </a:xfrm>
          <a:prstGeom prst="roundRect">
            <a:avLst>
              <a:gd name="adj" fmla="val 24347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33" name="Text 33"/>
          <p:cNvSpPr txBox="1"/>
          <p:nvPr/>
        </p:nvSpPr>
        <p:spPr>
          <a:xfrm>
            <a:off x="11018520" y="5285232"/>
            <a:ext cx="22860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LifeComp</a:t>
            </a:r>
          </a:p>
        </p:txBody>
      </p:sp>
      <p:sp>
        <p:nvSpPr>
          <p:cNvPr id="34" name="Card 34"/>
          <p:cNvSpPr/>
          <p:nvPr/>
        </p:nvSpPr>
        <p:spPr>
          <a:xfrm>
            <a:off x="10789920" y="6501384"/>
            <a:ext cx="2743200" cy="1051560"/>
          </a:xfrm>
          <a:prstGeom prst="roundRect">
            <a:avLst>
              <a:gd name="adj" fmla="val 24347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35" name="Text 35"/>
          <p:cNvSpPr txBox="1"/>
          <p:nvPr/>
        </p:nvSpPr>
        <p:spPr>
          <a:xfrm>
            <a:off x="11018520" y="6592824"/>
            <a:ext cx="22860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EntreComp</a:t>
            </a:r>
          </a:p>
        </p:txBody>
      </p:sp>
      <p:sp>
        <p:nvSpPr>
          <p:cNvPr id="36" name="Arrow 36"/>
          <p:cNvSpPr/>
          <p:nvPr/>
        </p:nvSpPr>
        <p:spPr>
          <a:xfrm>
            <a:off x="14081760" y="5586984"/>
            <a:ext cx="548640" cy="457200"/>
          </a:xfrm>
          <a:prstGeom prst="rightArrow">
            <a:avLst/>
          </a:prstGeom>
          <a:solidFill>
            <a:srgbClr val="2E8B7A"/>
          </a:solidFill>
          <a:ln>
            <a:noFill/>
          </a:ln>
        </p:spPr>
      </p:sp>
      <p:sp>
        <p:nvSpPr>
          <p:cNvPr id="37" name="Hub 37"/>
          <p:cNvSpPr/>
          <p:nvPr/>
        </p:nvSpPr>
        <p:spPr>
          <a:xfrm>
            <a:off x="14904720" y="4535424"/>
            <a:ext cx="2560320" cy="2560320"/>
          </a:xfrm>
          <a:prstGeom prst="ellipse">
            <a:avLst/>
          </a:prstGeom>
          <a:solidFill>
            <a:srgbClr val="F0A944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38" name="Text 38"/>
          <p:cNvSpPr txBox="1"/>
          <p:nvPr/>
        </p:nvSpPr>
        <p:spPr>
          <a:xfrm>
            <a:off x="14996160" y="4800600"/>
            <a:ext cx="23774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it-IT" sz="7200" b="1" dirty="0">
                <a:solidFill>
                  <a:srgbClr val="1528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</a:p>
        </p:txBody>
      </p:sp>
      <p:sp>
        <p:nvSpPr>
          <p:cNvPr id="39" name="Text 39"/>
          <p:cNvSpPr txBox="1"/>
          <p:nvPr/>
        </p:nvSpPr>
        <p:spPr>
          <a:xfrm>
            <a:off x="15133320" y="5943600"/>
            <a:ext cx="21031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buNone/>
            </a:pPr>
            <a:r>
              <a:rPr lang="it-IT" sz="1800" b="1" dirty="0">
                <a:solidFill>
                  <a:srgbClr val="1528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competenze chiave europee</a:t>
            </a:r>
          </a:p>
        </p:txBody>
      </p:sp>
      <p:sp>
        <p:nvSpPr>
          <p:cNvPr id="40" name="Text 40"/>
          <p:cNvSpPr txBox="1"/>
          <p:nvPr/>
        </p:nvSpPr>
        <p:spPr>
          <a:xfrm>
            <a:off x="822960" y="9537192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650" i="1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Enza Luana Indelicato — FIERIDA 2026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28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3"/>
          <p:cNvSpPr txBox="1"/>
          <p:nvPr/>
        </p:nvSpPr>
        <p:spPr>
          <a:xfrm>
            <a:off x="822960" y="685800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spc="3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CERTIFICAZIONE DELLE COMPETENZE</a:t>
            </a:r>
          </a:p>
        </p:txBody>
      </p:sp>
      <p:sp>
        <p:nvSpPr>
          <p:cNvPr id="4" name="Text 4"/>
          <p:cNvSpPr txBox="1"/>
          <p:nvPr/>
        </p:nvSpPr>
        <p:spPr>
          <a:xfrm>
            <a:off x="822960" y="1124712"/>
            <a:ext cx="166420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5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 una certificazione non adempitiva</a:t>
            </a:r>
          </a:p>
        </p:txBody>
      </p:sp>
      <p:sp>
        <p:nvSpPr>
          <p:cNvPr id="5" name="Text 5"/>
          <p:cNvSpPr txBox="1"/>
          <p:nvPr/>
        </p:nvSpPr>
        <p:spPr>
          <a:xfrm>
            <a:off x="822960" y="2395728"/>
            <a:ext cx="3017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650" b="1" spc="2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 TUTTI I PERCORSI</a:t>
            </a:r>
          </a:p>
        </p:txBody>
      </p:sp>
      <p:sp>
        <p:nvSpPr>
          <p:cNvPr id="6" name="Card 6"/>
          <p:cNvSpPr/>
          <p:nvPr/>
        </p:nvSpPr>
        <p:spPr>
          <a:xfrm>
            <a:off x="4023360" y="2395728"/>
            <a:ext cx="3291840" cy="685800"/>
          </a:xfrm>
          <a:prstGeom prst="roundRect">
            <a:avLst>
              <a:gd name="adj" fmla="val 37333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7" name="Text 7"/>
          <p:cNvSpPr txBox="1"/>
          <p:nvPr/>
        </p:nvSpPr>
        <p:spPr>
          <a:xfrm>
            <a:off x="4023360" y="2395728"/>
            <a:ext cx="32918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AALI </a:t>
            </a:r>
          </a:p>
        </p:txBody>
      </p:sp>
      <p:sp>
        <p:nvSpPr>
          <p:cNvPr id="8" name="Card 8"/>
          <p:cNvSpPr/>
          <p:nvPr/>
        </p:nvSpPr>
        <p:spPr>
          <a:xfrm>
            <a:off x="7589520" y="2395728"/>
            <a:ext cx="4389120" cy="685800"/>
          </a:xfrm>
          <a:prstGeom prst="roundRect">
            <a:avLst>
              <a:gd name="adj" fmla="val 37333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9" name="Text 9"/>
          <p:cNvSpPr txBox="1"/>
          <p:nvPr/>
        </p:nvSpPr>
        <p:spPr>
          <a:xfrm>
            <a:off x="7589520" y="2395728"/>
            <a:ext cx="43891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Primo livello – primo periodo</a:t>
            </a:r>
          </a:p>
        </p:txBody>
      </p:sp>
      <p:sp>
        <p:nvSpPr>
          <p:cNvPr id="10" name="Card 10"/>
          <p:cNvSpPr/>
          <p:nvPr/>
        </p:nvSpPr>
        <p:spPr>
          <a:xfrm>
            <a:off x="12252960" y="2395728"/>
            <a:ext cx="4663440" cy="685800"/>
          </a:xfrm>
          <a:prstGeom prst="roundRect">
            <a:avLst>
              <a:gd name="adj" fmla="val 37333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11" name="Text 11"/>
          <p:cNvSpPr txBox="1"/>
          <p:nvPr/>
        </p:nvSpPr>
        <p:spPr>
          <a:xfrm>
            <a:off x="12252960" y="2395728"/>
            <a:ext cx="46634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Primo livello – secondo periodo</a:t>
            </a:r>
          </a:p>
        </p:txBody>
      </p:sp>
      <p:sp>
        <p:nvSpPr>
          <p:cNvPr id="12" name="Text 12"/>
          <p:cNvSpPr txBox="1"/>
          <p:nvPr/>
        </p:nvSpPr>
        <p:spPr>
          <a:xfrm>
            <a:off x="822960" y="3429000"/>
            <a:ext cx="5303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650" b="1" spc="2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NELL’UDA CONFLUISCONO</a:t>
            </a:r>
          </a:p>
        </p:txBody>
      </p:sp>
      <p:sp>
        <p:nvSpPr>
          <p:cNvPr id="13" name="Card 13"/>
          <p:cNvSpPr/>
          <p:nvPr/>
        </p:nvSpPr>
        <p:spPr>
          <a:xfrm>
            <a:off x="822960" y="3931920"/>
            <a:ext cx="5303520" cy="1508760"/>
          </a:xfrm>
          <a:prstGeom prst="roundRect">
            <a:avLst>
              <a:gd name="adj" fmla="val 16969"/>
            </a:avLst>
          </a:prstGeom>
          <a:solidFill>
            <a:srgbClr val="22395C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4" name="Text 14"/>
          <p:cNvSpPr txBox="1"/>
          <p:nvPr/>
        </p:nvSpPr>
        <p:spPr>
          <a:xfrm>
            <a:off x="1188720" y="3931920"/>
            <a:ext cx="109728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39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</a:p>
        </p:txBody>
      </p:sp>
      <p:sp>
        <p:nvSpPr>
          <p:cNvPr id="15" name="Text 15"/>
          <p:cNvSpPr txBox="1"/>
          <p:nvPr/>
        </p:nvSpPr>
        <p:spPr>
          <a:xfrm>
            <a:off x="2286000" y="3931920"/>
            <a:ext cx="365760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Competenze LL.GG. 2015</a:t>
            </a:r>
          </a:p>
        </p:txBody>
      </p:sp>
      <p:sp>
        <p:nvSpPr>
          <p:cNvPr id="16" name="Card 16"/>
          <p:cNvSpPr/>
          <p:nvPr/>
        </p:nvSpPr>
        <p:spPr>
          <a:xfrm>
            <a:off x="822960" y="5715000"/>
            <a:ext cx="5303520" cy="1508760"/>
          </a:xfrm>
          <a:prstGeom prst="roundRect">
            <a:avLst>
              <a:gd name="adj" fmla="val 16969"/>
            </a:avLst>
          </a:prstGeom>
          <a:solidFill>
            <a:srgbClr val="22395C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7" name="Text 17"/>
          <p:cNvSpPr txBox="1"/>
          <p:nvPr/>
        </p:nvSpPr>
        <p:spPr>
          <a:xfrm>
            <a:off x="1188720" y="5715000"/>
            <a:ext cx="109728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39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</a:p>
        </p:txBody>
      </p:sp>
      <p:sp>
        <p:nvSpPr>
          <p:cNvPr id="18" name="Text 18"/>
          <p:cNvSpPr txBox="1"/>
          <p:nvPr/>
        </p:nvSpPr>
        <p:spPr>
          <a:xfrm>
            <a:off x="2286000" y="5715000"/>
            <a:ext cx="365760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Competenze di cittadinanza</a:t>
            </a:r>
          </a:p>
        </p:txBody>
      </p:sp>
      <p:sp>
        <p:nvSpPr>
          <p:cNvPr id="19" name="Card 19"/>
          <p:cNvSpPr/>
          <p:nvPr/>
        </p:nvSpPr>
        <p:spPr>
          <a:xfrm>
            <a:off x="822960" y="7498080"/>
            <a:ext cx="5303520" cy="1508760"/>
          </a:xfrm>
          <a:prstGeom prst="roundRect">
            <a:avLst>
              <a:gd name="adj" fmla="val 16969"/>
            </a:avLst>
          </a:prstGeom>
          <a:solidFill>
            <a:srgbClr val="22395C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20" name="Text 20"/>
          <p:cNvSpPr txBox="1"/>
          <p:nvPr/>
        </p:nvSpPr>
        <p:spPr>
          <a:xfrm>
            <a:off x="1188720" y="7498080"/>
            <a:ext cx="109728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39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</a:p>
        </p:txBody>
      </p:sp>
      <p:sp>
        <p:nvSpPr>
          <p:cNvPr id="21" name="Text 21"/>
          <p:cNvSpPr txBox="1"/>
          <p:nvPr/>
        </p:nvSpPr>
        <p:spPr>
          <a:xfrm>
            <a:off x="2286000" y="7498080"/>
            <a:ext cx="365760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Evidenze orientative</a:t>
            </a:r>
          </a:p>
        </p:txBody>
      </p:sp>
      <p:sp>
        <p:nvSpPr>
          <p:cNvPr id="22" name="Arrow 22"/>
          <p:cNvSpPr/>
          <p:nvPr/>
        </p:nvSpPr>
        <p:spPr>
          <a:xfrm>
            <a:off x="6400800" y="6245352"/>
            <a:ext cx="640080" cy="502920"/>
          </a:xfrm>
          <a:prstGeom prst="rightArrow">
            <a:avLst/>
          </a:prstGeom>
          <a:solidFill>
            <a:srgbClr val="9FD7C9"/>
          </a:solidFill>
          <a:ln>
            <a:noFill/>
          </a:ln>
        </p:spPr>
      </p:sp>
      <p:sp>
        <p:nvSpPr>
          <p:cNvPr id="23" name="Hub 23"/>
          <p:cNvSpPr/>
          <p:nvPr/>
        </p:nvSpPr>
        <p:spPr>
          <a:xfrm>
            <a:off x="7315200" y="4663440"/>
            <a:ext cx="3657600" cy="3657600"/>
          </a:xfrm>
          <a:prstGeom prst="ellipse">
            <a:avLst/>
          </a:prstGeom>
          <a:solidFill>
            <a:srgbClr val="F0A944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24" name="Text 24"/>
          <p:cNvSpPr txBox="1"/>
          <p:nvPr/>
        </p:nvSpPr>
        <p:spPr>
          <a:xfrm>
            <a:off x="7406640" y="5074920"/>
            <a:ext cx="347472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it-IT" sz="9900" b="1" dirty="0">
                <a:solidFill>
                  <a:srgbClr val="1528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</a:p>
        </p:txBody>
      </p:sp>
      <p:sp>
        <p:nvSpPr>
          <p:cNvPr id="25" name="Text 25"/>
          <p:cNvSpPr txBox="1"/>
          <p:nvPr/>
        </p:nvSpPr>
        <p:spPr>
          <a:xfrm>
            <a:off x="7772400" y="6812280"/>
            <a:ext cx="27432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buNone/>
            </a:pPr>
            <a:r>
              <a:rPr lang="it-IT" sz="2100" b="1" dirty="0">
                <a:solidFill>
                  <a:srgbClr val="1528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competenze chiave europee</a:t>
            </a:r>
          </a:p>
        </p:txBody>
      </p:sp>
      <p:sp>
        <p:nvSpPr>
          <p:cNvPr id="26" name="Arrow 26"/>
          <p:cNvSpPr/>
          <p:nvPr/>
        </p:nvSpPr>
        <p:spPr>
          <a:xfrm>
            <a:off x="11247120" y="6245352"/>
            <a:ext cx="640080" cy="502920"/>
          </a:xfrm>
          <a:prstGeom prst="rightArrow">
            <a:avLst/>
          </a:prstGeom>
          <a:solidFill>
            <a:srgbClr val="9FD7C9"/>
          </a:solidFill>
          <a:ln>
            <a:noFill/>
          </a:ln>
        </p:spPr>
      </p:sp>
      <p:sp>
        <p:nvSpPr>
          <p:cNvPr id="27" name="Card 27"/>
          <p:cNvSpPr/>
          <p:nvPr/>
        </p:nvSpPr>
        <p:spPr>
          <a:xfrm>
            <a:off x="12161520" y="3931920"/>
            <a:ext cx="5303520" cy="5074920"/>
          </a:xfrm>
          <a:prstGeom prst="roundRect">
            <a:avLst>
              <a:gd name="adj" fmla="val 5045"/>
            </a:avLst>
          </a:prstGeom>
          <a:solidFill>
            <a:srgbClr val="22395C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28" name="Icon circle 28"/>
          <p:cNvSpPr/>
          <p:nvPr/>
        </p:nvSpPr>
        <p:spPr>
          <a:xfrm>
            <a:off x="12618720" y="4389120"/>
            <a:ext cx="960120" cy="960120"/>
          </a:xfrm>
          <a:prstGeom prst="ellipse">
            <a:avLst/>
          </a:prstGeom>
          <a:solidFill>
            <a:srgbClr val="9FD7C9"/>
          </a:solidFill>
          <a:ln>
            <a:noFill/>
          </a:ln>
        </p:spPr>
      </p:sp>
      <p:pic>
        <p:nvPicPr>
          <p:cNvPr id="29" name="Picture 29" descr="icon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68351" y="4638751"/>
            <a:ext cx="460858" cy="460858"/>
          </a:xfrm>
          <a:prstGeom prst="rect">
            <a:avLst/>
          </a:prstGeom>
        </p:spPr>
      </p:pic>
      <p:sp>
        <p:nvSpPr>
          <p:cNvPr id="30" name="Text 30"/>
          <p:cNvSpPr txBox="1"/>
          <p:nvPr/>
        </p:nvSpPr>
        <p:spPr>
          <a:xfrm>
            <a:off x="12618720" y="5623560"/>
            <a:ext cx="4480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650" b="1" spc="2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RISULTATO</a:t>
            </a:r>
          </a:p>
        </p:txBody>
      </p:sp>
      <p:sp>
        <p:nvSpPr>
          <p:cNvPr id="31" name="Text 31"/>
          <p:cNvSpPr txBox="1"/>
          <p:nvPr/>
        </p:nvSpPr>
        <p:spPr>
          <a:xfrm>
            <a:off x="12618720" y="6035040"/>
            <a:ext cx="44805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3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UDA strategiche e orientative</a:t>
            </a:r>
          </a:p>
        </p:txBody>
      </p:sp>
      <p:sp>
        <p:nvSpPr>
          <p:cNvPr id="32" name="Text 32"/>
          <p:cNvSpPr txBox="1"/>
          <p:nvPr/>
        </p:nvSpPr>
        <p:spPr>
          <a:xfrm>
            <a:off x="12618720" y="7680960"/>
            <a:ext cx="4480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3600" b="1" i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EASY UDA</a:t>
            </a:r>
          </a:p>
        </p:txBody>
      </p:sp>
      <p:sp>
        <p:nvSpPr>
          <p:cNvPr id="33" name="Text 33"/>
          <p:cNvSpPr txBox="1"/>
          <p:nvPr/>
        </p:nvSpPr>
        <p:spPr>
          <a:xfrm>
            <a:off x="822960" y="9537192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650" i="1" dirty="0">
                <a:solidFill>
                  <a:srgbClr val="8FA0B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Enza Luana Indelicato — FIERIDA 2026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3"/>
          <p:cNvSpPr txBox="1"/>
          <p:nvPr/>
        </p:nvSpPr>
        <p:spPr>
          <a:xfrm>
            <a:off x="822960" y="685800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spc="300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MODELLO F.A.E.S.</a:t>
            </a:r>
          </a:p>
        </p:txBody>
      </p:sp>
      <p:sp>
        <p:nvSpPr>
          <p:cNvPr id="4" name="Text 4"/>
          <p:cNvSpPr txBox="1"/>
          <p:nvPr/>
        </p:nvSpPr>
        <p:spPr>
          <a:xfrm>
            <a:off x="822960" y="1124712"/>
            <a:ext cx="166420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51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Progettare e non adattare</a:t>
            </a:r>
          </a:p>
        </p:txBody>
      </p:sp>
      <p:sp>
        <p:nvSpPr>
          <p:cNvPr id="5" name="Card 5"/>
          <p:cNvSpPr/>
          <p:nvPr/>
        </p:nvSpPr>
        <p:spPr>
          <a:xfrm>
            <a:off x="822960" y="2395728"/>
            <a:ext cx="3954780" cy="3566160"/>
          </a:xfrm>
          <a:prstGeom prst="roundRect">
            <a:avLst>
              <a:gd name="adj" fmla="val 7179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6" name="Text 6"/>
          <p:cNvSpPr txBox="1"/>
          <p:nvPr/>
        </p:nvSpPr>
        <p:spPr>
          <a:xfrm>
            <a:off x="1188720" y="2606040"/>
            <a:ext cx="13716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66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</a:t>
            </a:r>
          </a:p>
        </p:txBody>
      </p:sp>
      <p:sp>
        <p:nvSpPr>
          <p:cNvPr id="7" name="Text 7"/>
          <p:cNvSpPr txBox="1"/>
          <p:nvPr/>
        </p:nvSpPr>
        <p:spPr>
          <a:xfrm>
            <a:off x="1188720" y="3657600"/>
            <a:ext cx="32232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Focalizzata</a:t>
            </a:r>
          </a:p>
        </p:txBody>
      </p:sp>
      <p:sp>
        <p:nvSpPr>
          <p:cNvPr id="8" name="Text 8"/>
          <p:cNvSpPr txBox="1"/>
          <p:nvPr/>
        </p:nvSpPr>
        <p:spPr>
          <a:xfrm>
            <a:off x="1188720" y="4251960"/>
            <a:ext cx="322326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Attenzione sulle competenze orientative (es. autoconsapevolezza per orientarsi tra le proposte territoriali).</a:t>
            </a:r>
          </a:p>
        </p:txBody>
      </p:sp>
      <p:sp>
        <p:nvSpPr>
          <p:cNvPr id="9" name="Card 9"/>
          <p:cNvSpPr/>
          <p:nvPr/>
        </p:nvSpPr>
        <p:spPr>
          <a:xfrm>
            <a:off x="5052060" y="2395728"/>
            <a:ext cx="3954780" cy="3566160"/>
          </a:xfrm>
          <a:prstGeom prst="roundRect">
            <a:avLst>
              <a:gd name="adj" fmla="val 7179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0" name="Text 10"/>
          <p:cNvSpPr txBox="1"/>
          <p:nvPr/>
        </p:nvSpPr>
        <p:spPr>
          <a:xfrm>
            <a:off x="5417820" y="2606040"/>
            <a:ext cx="13716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66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</a:p>
        </p:txBody>
      </p:sp>
      <p:sp>
        <p:nvSpPr>
          <p:cNvPr id="11" name="Text 11"/>
          <p:cNvSpPr txBox="1"/>
          <p:nvPr/>
        </p:nvSpPr>
        <p:spPr>
          <a:xfrm>
            <a:off x="5417820" y="3657600"/>
            <a:ext cx="32232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Attiva</a:t>
            </a:r>
          </a:p>
        </p:txBody>
      </p:sp>
      <p:sp>
        <p:nvSpPr>
          <p:cNvPr id="12" name="Text 12"/>
          <p:cNvSpPr txBox="1"/>
          <p:nvPr/>
        </p:nvSpPr>
        <p:spPr>
          <a:xfrm>
            <a:off x="5417820" y="4251960"/>
            <a:ext cx="322326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Coinvolgimento partecipativo: gli studenti sperimentano.</a:t>
            </a:r>
          </a:p>
        </p:txBody>
      </p:sp>
      <p:sp>
        <p:nvSpPr>
          <p:cNvPr id="13" name="Card 13"/>
          <p:cNvSpPr/>
          <p:nvPr/>
        </p:nvSpPr>
        <p:spPr>
          <a:xfrm>
            <a:off x="9281160" y="2395728"/>
            <a:ext cx="3954780" cy="3566160"/>
          </a:xfrm>
          <a:prstGeom prst="roundRect">
            <a:avLst>
              <a:gd name="adj" fmla="val 7179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4" name="Text 14"/>
          <p:cNvSpPr txBox="1"/>
          <p:nvPr/>
        </p:nvSpPr>
        <p:spPr>
          <a:xfrm>
            <a:off x="9646920" y="2606040"/>
            <a:ext cx="13716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66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</a:t>
            </a:r>
          </a:p>
        </p:txBody>
      </p:sp>
      <p:sp>
        <p:nvSpPr>
          <p:cNvPr id="15" name="Text 15"/>
          <p:cNvSpPr txBox="1"/>
          <p:nvPr/>
        </p:nvSpPr>
        <p:spPr>
          <a:xfrm>
            <a:off x="9646920" y="3657600"/>
            <a:ext cx="32232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Esplicita</a:t>
            </a:r>
          </a:p>
        </p:txBody>
      </p:sp>
      <p:sp>
        <p:nvSpPr>
          <p:cNvPr id="16" name="Text 16"/>
          <p:cNvSpPr txBox="1"/>
          <p:nvPr/>
        </p:nvSpPr>
        <p:spPr>
          <a:xfrm>
            <a:off x="9646920" y="4251960"/>
            <a:ext cx="322326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Esplicitazione degli obiettivi: dichiararli con gli studenti.</a:t>
            </a:r>
          </a:p>
        </p:txBody>
      </p:sp>
      <p:sp>
        <p:nvSpPr>
          <p:cNvPr id="17" name="Card 17"/>
          <p:cNvSpPr/>
          <p:nvPr/>
        </p:nvSpPr>
        <p:spPr>
          <a:xfrm>
            <a:off x="13510260" y="2395728"/>
            <a:ext cx="3954780" cy="3566160"/>
          </a:xfrm>
          <a:prstGeom prst="roundRect">
            <a:avLst>
              <a:gd name="adj" fmla="val 7179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8" name="Text 18"/>
          <p:cNvSpPr txBox="1"/>
          <p:nvPr/>
        </p:nvSpPr>
        <p:spPr>
          <a:xfrm>
            <a:off x="13876020" y="2606040"/>
            <a:ext cx="13716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66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</a:t>
            </a:r>
          </a:p>
        </p:txBody>
      </p:sp>
      <p:sp>
        <p:nvSpPr>
          <p:cNvPr id="19" name="Text 19"/>
          <p:cNvSpPr txBox="1"/>
          <p:nvPr/>
        </p:nvSpPr>
        <p:spPr>
          <a:xfrm>
            <a:off x="13876020" y="3657600"/>
            <a:ext cx="32232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Sequenziale</a:t>
            </a:r>
          </a:p>
        </p:txBody>
      </p:sp>
      <p:sp>
        <p:nvSpPr>
          <p:cNvPr id="20" name="Text 20"/>
          <p:cNvSpPr txBox="1"/>
          <p:nvPr/>
        </p:nvSpPr>
        <p:spPr>
          <a:xfrm>
            <a:off x="13876020" y="4251960"/>
            <a:ext cx="322326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attività didattiche devono essere connesse e coordinate.</a:t>
            </a:r>
          </a:p>
        </p:txBody>
      </p:sp>
      <p:sp>
        <p:nvSpPr>
          <p:cNvPr id="21" name="Text 21"/>
          <p:cNvSpPr txBox="1"/>
          <p:nvPr/>
        </p:nvSpPr>
        <p:spPr>
          <a:xfrm>
            <a:off x="822960" y="6263640"/>
            <a:ext cx="16642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650" b="1" spc="200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FASI DI OGNI ATTIVITÀ</a:t>
            </a:r>
          </a:p>
        </p:txBody>
      </p:sp>
      <p:sp>
        <p:nvSpPr>
          <p:cNvPr id="22" name="Card 22"/>
          <p:cNvSpPr/>
          <p:nvPr/>
        </p:nvSpPr>
        <p:spPr>
          <a:xfrm>
            <a:off x="822960" y="6766560"/>
            <a:ext cx="3954780" cy="2468880"/>
          </a:xfrm>
          <a:prstGeom prst="roundRect">
            <a:avLst>
              <a:gd name="adj" fmla="val 10370"/>
            </a:avLst>
          </a:prstGeom>
          <a:solidFill>
            <a:srgbClr val="F3F5F8"/>
          </a:solidFill>
          <a:ln>
            <a:noFill/>
          </a:ln>
        </p:spPr>
      </p:sp>
      <p:sp>
        <p:nvSpPr>
          <p:cNvPr id="23" name="Text 23"/>
          <p:cNvSpPr txBox="1"/>
          <p:nvPr/>
        </p:nvSpPr>
        <p:spPr>
          <a:xfrm>
            <a:off x="1188720" y="6949440"/>
            <a:ext cx="1097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3300" b="1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</a:p>
        </p:txBody>
      </p:sp>
      <p:sp>
        <p:nvSpPr>
          <p:cNvPr id="24" name="Text 24"/>
          <p:cNvSpPr txBox="1"/>
          <p:nvPr/>
        </p:nvSpPr>
        <p:spPr>
          <a:xfrm>
            <a:off x="1188720" y="7589520"/>
            <a:ext cx="32232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Innesco</a:t>
            </a:r>
          </a:p>
        </p:txBody>
      </p:sp>
      <p:sp>
        <p:nvSpPr>
          <p:cNvPr id="25" name="Text 25"/>
          <p:cNvSpPr txBox="1"/>
          <p:nvPr/>
        </p:nvSpPr>
        <p:spPr>
          <a:xfrm>
            <a:off x="1188720" y="8092440"/>
            <a:ext cx="32232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Una domanda, uno stimolo visivo o digitale per attivare il processo.</a:t>
            </a:r>
          </a:p>
        </p:txBody>
      </p:sp>
      <p:sp>
        <p:nvSpPr>
          <p:cNvPr id="26" name="Arrow 26"/>
          <p:cNvSpPr/>
          <p:nvPr/>
        </p:nvSpPr>
        <p:spPr>
          <a:xfrm>
            <a:off x="4091940" y="7086600"/>
            <a:ext cx="365760" cy="320040"/>
          </a:xfrm>
          <a:prstGeom prst="rightArrow">
            <a:avLst/>
          </a:prstGeom>
          <a:solidFill>
            <a:srgbClr val="2E8B7A"/>
          </a:solidFill>
          <a:ln>
            <a:noFill/>
          </a:ln>
        </p:spPr>
      </p:sp>
      <p:sp>
        <p:nvSpPr>
          <p:cNvPr id="27" name="Card 27"/>
          <p:cNvSpPr/>
          <p:nvPr/>
        </p:nvSpPr>
        <p:spPr>
          <a:xfrm>
            <a:off x="5052060" y="6766560"/>
            <a:ext cx="3954780" cy="2468880"/>
          </a:xfrm>
          <a:prstGeom prst="roundRect">
            <a:avLst>
              <a:gd name="adj" fmla="val 10370"/>
            </a:avLst>
          </a:prstGeom>
          <a:solidFill>
            <a:srgbClr val="F3F5F8"/>
          </a:solidFill>
          <a:ln>
            <a:noFill/>
          </a:ln>
        </p:spPr>
      </p:sp>
      <p:sp>
        <p:nvSpPr>
          <p:cNvPr id="28" name="Text 28"/>
          <p:cNvSpPr txBox="1"/>
          <p:nvPr/>
        </p:nvSpPr>
        <p:spPr>
          <a:xfrm>
            <a:off x="5417820" y="6949440"/>
            <a:ext cx="1097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3300" b="1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</a:p>
        </p:txBody>
      </p:sp>
      <p:sp>
        <p:nvSpPr>
          <p:cNvPr id="29" name="Text 29"/>
          <p:cNvSpPr txBox="1"/>
          <p:nvPr/>
        </p:nvSpPr>
        <p:spPr>
          <a:xfrm>
            <a:off x="5417820" y="7589520"/>
            <a:ext cx="32232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Esplorazione</a:t>
            </a:r>
          </a:p>
        </p:txBody>
      </p:sp>
      <p:sp>
        <p:nvSpPr>
          <p:cNvPr id="30" name="Text 30"/>
          <p:cNvSpPr txBox="1"/>
          <p:nvPr/>
        </p:nvSpPr>
        <p:spPr>
          <a:xfrm>
            <a:off x="5417820" y="8092440"/>
            <a:ext cx="32232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Attività laboratoriale guidata per attivare le competenze.</a:t>
            </a:r>
          </a:p>
        </p:txBody>
      </p:sp>
      <p:sp>
        <p:nvSpPr>
          <p:cNvPr id="31" name="Arrow 31"/>
          <p:cNvSpPr/>
          <p:nvPr/>
        </p:nvSpPr>
        <p:spPr>
          <a:xfrm>
            <a:off x="8321040" y="7086600"/>
            <a:ext cx="365760" cy="320040"/>
          </a:xfrm>
          <a:prstGeom prst="rightArrow">
            <a:avLst/>
          </a:prstGeom>
          <a:solidFill>
            <a:srgbClr val="2E8B7A"/>
          </a:solidFill>
          <a:ln>
            <a:noFill/>
          </a:ln>
        </p:spPr>
      </p:sp>
      <p:sp>
        <p:nvSpPr>
          <p:cNvPr id="32" name="Card 32"/>
          <p:cNvSpPr/>
          <p:nvPr/>
        </p:nvSpPr>
        <p:spPr>
          <a:xfrm>
            <a:off x="9281160" y="6766560"/>
            <a:ext cx="3954780" cy="2468880"/>
          </a:xfrm>
          <a:prstGeom prst="roundRect">
            <a:avLst>
              <a:gd name="adj" fmla="val 10370"/>
            </a:avLst>
          </a:prstGeom>
          <a:solidFill>
            <a:srgbClr val="F3F5F8"/>
          </a:solidFill>
          <a:ln>
            <a:noFill/>
          </a:ln>
        </p:spPr>
      </p:sp>
      <p:sp>
        <p:nvSpPr>
          <p:cNvPr id="33" name="Text 33"/>
          <p:cNvSpPr txBox="1"/>
          <p:nvPr/>
        </p:nvSpPr>
        <p:spPr>
          <a:xfrm>
            <a:off x="9646920" y="6949440"/>
            <a:ext cx="1097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3300" b="1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</a:p>
        </p:txBody>
      </p:sp>
      <p:sp>
        <p:nvSpPr>
          <p:cNvPr id="34" name="Text 34"/>
          <p:cNvSpPr txBox="1"/>
          <p:nvPr/>
        </p:nvSpPr>
        <p:spPr>
          <a:xfrm>
            <a:off x="9646920" y="7589520"/>
            <a:ext cx="32232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Debriefing</a:t>
            </a:r>
          </a:p>
        </p:txBody>
      </p:sp>
      <p:sp>
        <p:nvSpPr>
          <p:cNvPr id="35" name="Text 35"/>
          <p:cNvSpPr txBox="1"/>
          <p:nvPr/>
        </p:nvSpPr>
        <p:spPr>
          <a:xfrm>
            <a:off x="9646920" y="8092440"/>
            <a:ext cx="32232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Riflessione guidata per sollecitare il pensiero critico e la metacognizione.</a:t>
            </a:r>
          </a:p>
        </p:txBody>
      </p:sp>
      <p:sp>
        <p:nvSpPr>
          <p:cNvPr id="36" name="Arrow 36"/>
          <p:cNvSpPr/>
          <p:nvPr/>
        </p:nvSpPr>
        <p:spPr>
          <a:xfrm>
            <a:off x="12550140" y="7086600"/>
            <a:ext cx="365760" cy="320040"/>
          </a:xfrm>
          <a:prstGeom prst="rightArrow">
            <a:avLst/>
          </a:prstGeom>
          <a:solidFill>
            <a:srgbClr val="2E8B7A"/>
          </a:solidFill>
          <a:ln>
            <a:noFill/>
          </a:ln>
        </p:spPr>
      </p:sp>
      <p:sp>
        <p:nvSpPr>
          <p:cNvPr id="37" name="Card 37"/>
          <p:cNvSpPr/>
          <p:nvPr/>
        </p:nvSpPr>
        <p:spPr>
          <a:xfrm>
            <a:off x="13510260" y="6766560"/>
            <a:ext cx="3954780" cy="2468880"/>
          </a:xfrm>
          <a:prstGeom prst="roundRect">
            <a:avLst>
              <a:gd name="adj" fmla="val 10370"/>
            </a:avLst>
          </a:prstGeom>
          <a:solidFill>
            <a:srgbClr val="F3F5F8"/>
          </a:solidFill>
          <a:ln>
            <a:noFill/>
          </a:ln>
        </p:spPr>
      </p:sp>
      <p:sp>
        <p:nvSpPr>
          <p:cNvPr id="38" name="Text 38"/>
          <p:cNvSpPr txBox="1"/>
          <p:nvPr/>
        </p:nvSpPr>
        <p:spPr>
          <a:xfrm>
            <a:off x="13876020" y="6949440"/>
            <a:ext cx="1097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3300" b="1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</a:p>
        </p:txBody>
      </p:sp>
      <p:sp>
        <p:nvSpPr>
          <p:cNvPr id="39" name="Text 39"/>
          <p:cNvSpPr txBox="1"/>
          <p:nvPr/>
        </p:nvSpPr>
        <p:spPr>
          <a:xfrm>
            <a:off x="13876020" y="7589520"/>
            <a:ext cx="32232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Azione e restituzione</a:t>
            </a:r>
          </a:p>
        </p:txBody>
      </p:sp>
      <p:sp>
        <p:nvSpPr>
          <p:cNvPr id="40" name="Text 40"/>
          <p:cNvSpPr txBox="1"/>
          <p:nvPr/>
        </p:nvSpPr>
        <p:spPr>
          <a:xfrm>
            <a:off x="13876020" y="8092440"/>
            <a:ext cx="32232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Restituzione pratica di quanto appreso.</a:t>
            </a:r>
          </a:p>
        </p:txBody>
      </p:sp>
      <p:sp>
        <p:nvSpPr>
          <p:cNvPr id="41" name="Text 41"/>
          <p:cNvSpPr txBox="1"/>
          <p:nvPr/>
        </p:nvSpPr>
        <p:spPr>
          <a:xfrm>
            <a:off x="822960" y="9537192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650" i="1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Enza Luana Indelicato — FIERIDA 2026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5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3"/>
          <p:cNvSpPr txBox="1"/>
          <p:nvPr/>
        </p:nvSpPr>
        <p:spPr>
          <a:xfrm>
            <a:off x="822960" y="685800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spc="300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FORMAT UDA</a:t>
            </a:r>
          </a:p>
        </p:txBody>
      </p:sp>
      <p:sp>
        <p:nvSpPr>
          <p:cNvPr id="4" name="Text 4"/>
          <p:cNvSpPr txBox="1"/>
          <p:nvPr/>
        </p:nvSpPr>
        <p:spPr>
          <a:xfrm>
            <a:off x="822960" y="1124712"/>
            <a:ext cx="166420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51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Proposta per la progettazione personalizzata delle UDA</a:t>
            </a:r>
          </a:p>
        </p:txBody>
      </p:sp>
      <p:sp>
        <p:nvSpPr>
          <p:cNvPr id="5" name="Card 5"/>
          <p:cNvSpPr/>
          <p:nvPr/>
        </p:nvSpPr>
        <p:spPr>
          <a:xfrm>
            <a:off x="822960" y="2395728"/>
            <a:ext cx="5623560" cy="3273552"/>
          </a:xfrm>
          <a:prstGeom prst="roundRect">
            <a:avLst>
              <a:gd name="adj" fmla="val 7821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6" name="Icon circle 6"/>
          <p:cNvSpPr/>
          <p:nvPr/>
        </p:nvSpPr>
        <p:spPr>
          <a:xfrm>
            <a:off x="1234440" y="2807208"/>
            <a:ext cx="868680" cy="868680"/>
          </a:xfrm>
          <a:prstGeom prst="ellipse">
            <a:avLst/>
          </a:prstGeom>
          <a:solidFill>
            <a:srgbClr val="9FD7C9"/>
          </a:solidFill>
          <a:ln>
            <a:noFill/>
          </a:ln>
        </p:spPr>
      </p:sp>
      <p:pic>
        <p:nvPicPr>
          <p:cNvPr id="7" name="Picture 7" descr="icon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0297" y="3033065"/>
            <a:ext cx="416966" cy="416966"/>
          </a:xfrm>
          <a:prstGeom prst="rect">
            <a:avLst/>
          </a:prstGeom>
        </p:spPr>
      </p:pic>
      <p:sp>
        <p:nvSpPr>
          <p:cNvPr id="8" name="Text 8"/>
          <p:cNvSpPr txBox="1"/>
          <p:nvPr/>
        </p:nvSpPr>
        <p:spPr>
          <a:xfrm>
            <a:off x="2377440" y="2807208"/>
            <a:ext cx="38404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36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Format unico</a:t>
            </a:r>
          </a:p>
        </p:txBody>
      </p:sp>
      <p:sp>
        <p:nvSpPr>
          <p:cNvPr id="9" name="Text 9"/>
          <p:cNvSpPr txBox="1"/>
          <p:nvPr/>
        </p:nvSpPr>
        <p:spPr>
          <a:xfrm>
            <a:off x="1234440" y="3904488"/>
            <a:ext cx="48463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2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Un’originalità organizzativa volta alla sistematizzazione della progettazione.</a:t>
            </a:r>
          </a:p>
        </p:txBody>
      </p:sp>
      <p:sp>
        <p:nvSpPr>
          <p:cNvPr id="10" name="Card 10"/>
          <p:cNvSpPr/>
          <p:nvPr/>
        </p:nvSpPr>
        <p:spPr>
          <a:xfrm>
            <a:off x="822960" y="5961888"/>
            <a:ext cx="5623560" cy="3273552"/>
          </a:xfrm>
          <a:prstGeom prst="roundRect">
            <a:avLst>
              <a:gd name="adj" fmla="val 7821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1" name="Icon circle 11"/>
          <p:cNvSpPr/>
          <p:nvPr/>
        </p:nvSpPr>
        <p:spPr>
          <a:xfrm>
            <a:off x="1234440" y="6373368"/>
            <a:ext cx="868680" cy="868680"/>
          </a:xfrm>
          <a:prstGeom prst="ellipse">
            <a:avLst/>
          </a:prstGeom>
          <a:solidFill>
            <a:srgbClr val="9FD7C9"/>
          </a:solidFill>
          <a:ln>
            <a:noFill/>
          </a:ln>
        </p:spPr>
      </p:sp>
      <p:pic>
        <p:nvPicPr>
          <p:cNvPr id="12" name="Picture 12" descr="icona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0297" y="6599225"/>
            <a:ext cx="416966" cy="416966"/>
          </a:xfrm>
          <a:prstGeom prst="rect">
            <a:avLst/>
          </a:prstGeom>
        </p:spPr>
      </p:pic>
      <p:sp>
        <p:nvSpPr>
          <p:cNvPr id="13" name="Text 13"/>
          <p:cNvSpPr txBox="1"/>
          <p:nvPr/>
        </p:nvSpPr>
        <p:spPr>
          <a:xfrm>
            <a:off x="2377440" y="6373368"/>
            <a:ext cx="38404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36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Automatismi</a:t>
            </a:r>
          </a:p>
        </p:txBody>
      </p:sp>
      <p:sp>
        <p:nvSpPr>
          <p:cNvPr id="14" name="Text 14"/>
          <p:cNvSpPr txBox="1"/>
          <p:nvPr/>
        </p:nvSpPr>
        <p:spPr>
          <a:xfrm>
            <a:off x="1234440" y="7470648"/>
            <a:ext cx="48463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2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Semplifica la progettazione collegando le competenze da osservare alle fasi e discipline dettagliate e restituisce in automatico una rubrica di valutazione.</a:t>
            </a:r>
          </a:p>
        </p:txBody>
      </p:sp>
      <p:sp>
        <p:nvSpPr>
          <p:cNvPr id="15" name="Card 15"/>
          <p:cNvSpPr/>
          <p:nvPr/>
        </p:nvSpPr>
        <p:spPr>
          <a:xfrm>
            <a:off x="6720840" y="2395728"/>
            <a:ext cx="5234940" cy="3273552"/>
          </a:xfrm>
          <a:prstGeom prst="roundRect">
            <a:avLst>
              <a:gd name="adj" fmla="val 7821"/>
            </a:avLst>
          </a:prstGeom>
          <a:solidFill>
            <a:srgbClr val="FFFFFF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6" name="Icon circle 16"/>
          <p:cNvSpPr/>
          <p:nvPr/>
        </p:nvSpPr>
        <p:spPr>
          <a:xfrm>
            <a:off x="7132320" y="2807208"/>
            <a:ext cx="868680" cy="868680"/>
          </a:xfrm>
          <a:prstGeom prst="ellipse">
            <a:avLst/>
          </a:prstGeom>
          <a:solidFill>
            <a:srgbClr val="152840"/>
          </a:solidFill>
          <a:ln>
            <a:noFill/>
          </a:ln>
        </p:spPr>
      </p:sp>
      <p:pic>
        <p:nvPicPr>
          <p:cNvPr id="17" name="Picture 17" descr="icona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177" y="3033065"/>
            <a:ext cx="416966" cy="416966"/>
          </a:xfrm>
          <a:prstGeom prst="rect">
            <a:avLst/>
          </a:prstGeom>
        </p:spPr>
      </p:pic>
      <p:sp>
        <p:nvSpPr>
          <p:cNvPr id="18" name="Text 18"/>
          <p:cNvSpPr txBox="1"/>
          <p:nvPr/>
        </p:nvSpPr>
        <p:spPr>
          <a:xfrm>
            <a:off x="8229600" y="2807208"/>
            <a:ext cx="34061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500" b="1" spc="200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PRECARICATO</a:t>
            </a:r>
          </a:p>
          <a:p>
            <a:pPr marL="0" indent="0" algn="l">
              <a:buNone/>
            </a:pPr>
            <a:r>
              <a:rPr lang="it-IT" sz="255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Competenze per assi</a:t>
            </a:r>
          </a:p>
        </p:txBody>
      </p:sp>
      <p:sp>
        <p:nvSpPr>
          <p:cNvPr id="19" name="Text 19"/>
          <p:cNvSpPr txBox="1"/>
          <p:nvPr/>
        </p:nvSpPr>
        <p:spPr>
          <a:xfrm>
            <a:off x="7132320" y="3904488"/>
            <a:ext cx="441198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Tutte le competenze per assi delle Linee guida 2015, precaricate e da raccordare alle 8 CCEU.</a:t>
            </a:r>
          </a:p>
        </p:txBody>
      </p:sp>
      <p:sp>
        <p:nvSpPr>
          <p:cNvPr id="20" name="Card 20"/>
          <p:cNvSpPr/>
          <p:nvPr/>
        </p:nvSpPr>
        <p:spPr>
          <a:xfrm>
            <a:off x="12230100" y="2395728"/>
            <a:ext cx="5234940" cy="3273552"/>
          </a:xfrm>
          <a:prstGeom prst="roundRect">
            <a:avLst>
              <a:gd name="adj" fmla="val 7821"/>
            </a:avLst>
          </a:prstGeom>
          <a:solidFill>
            <a:srgbClr val="FFFFFF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21" name="Icon circle 21"/>
          <p:cNvSpPr/>
          <p:nvPr/>
        </p:nvSpPr>
        <p:spPr>
          <a:xfrm>
            <a:off x="12641580" y="2807208"/>
            <a:ext cx="868680" cy="868680"/>
          </a:xfrm>
          <a:prstGeom prst="ellipse">
            <a:avLst/>
          </a:prstGeom>
          <a:solidFill>
            <a:srgbClr val="152840"/>
          </a:solidFill>
          <a:ln>
            <a:noFill/>
          </a:ln>
        </p:spPr>
      </p:sp>
      <p:pic>
        <p:nvPicPr>
          <p:cNvPr id="22" name="Picture 22" descr="icona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67437" y="3033065"/>
            <a:ext cx="416966" cy="416966"/>
          </a:xfrm>
          <a:prstGeom prst="rect">
            <a:avLst/>
          </a:prstGeom>
        </p:spPr>
      </p:pic>
      <p:sp>
        <p:nvSpPr>
          <p:cNvPr id="23" name="Text 23"/>
          <p:cNvSpPr txBox="1"/>
          <p:nvPr/>
        </p:nvSpPr>
        <p:spPr>
          <a:xfrm>
            <a:off x="13738860" y="2807208"/>
            <a:ext cx="34061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500" b="1" spc="200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PRECARICATO</a:t>
            </a:r>
          </a:p>
          <a:p>
            <a:pPr marL="0" indent="0" algn="l">
              <a:buNone/>
            </a:pPr>
            <a:r>
              <a:rPr lang="it-IT" sz="255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Educazione civica</a:t>
            </a:r>
          </a:p>
        </p:txBody>
      </p:sp>
      <p:sp>
        <p:nvSpPr>
          <p:cNvPr id="24" name="Text 24"/>
          <p:cNvSpPr txBox="1"/>
          <p:nvPr/>
        </p:nvSpPr>
        <p:spPr>
          <a:xfrm>
            <a:off x="12641580" y="3904488"/>
            <a:ext cx="441198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Nuclei tematici delle LL.GG. per l’insegnamento dell’educazione civica, precaricati e raccordati alle 8 CCEU.</a:t>
            </a:r>
          </a:p>
        </p:txBody>
      </p:sp>
      <p:sp>
        <p:nvSpPr>
          <p:cNvPr id="25" name="Card 25"/>
          <p:cNvSpPr/>
          <p:nvPr/>
        </p:nvSpPr>
        <p:spPr>
          <a:xfrm>
            <a:off x="6720840" y="5961888"/>
            <a:ext cx="5234940" cy="3273552"/>
          </a:xfrm>
          <a:prstGeom prst="roundRect">
            <a:avLst>
              <a:gd name="adj" fmla="val 7821"/>
            </a:avLst>
          </a:prstGeom>
          <a:solidFill>
            <a:srgbClr val="FFFFFF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26" name="Icon circle 26"/>
          <p:cNvSpPr/>
          <p:nvPr/>
        </p:nvSpPr>
        <p:spPr>
          <a:xfrm>
            <a:off x="7132320" y="6373368"/>
            <a:ext cx="868680" cy="868680"/>
          </a:xfrm>
          <a:prstGeom prst="ellipse">
            <a:avLst/>
          </a:prstGeom>
          <a:solidFill>
            <a:srgbClr val="152840"/>
          </a:solidFill>
          <a:ln>
            <a:noFill/>
          </a:ln>
        </p:spPr>
      </p:sp>
      <p:pic>
        <p:nvPicPr>
          <p:cNvPr id="27" name="Picture 27" descr="icona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8177" y="6599225"/>
            <a:ext cx="416966" cy="416966"/>
          </a:xfrm>
          <a:prstGeom prst="rect">
            <a:avLst/>
          </a:prstGeom>
        </p:spPr>
      </p:pic>
      <p:sp>
        <p:nvSpPr>
          <p:cNvPr id="28" name="Text 28"/>
          <p:cNvSpPr txBox="1"/>
          <p:nvPr/>
        </p:nvSpPr>
        <p:spPr>
          <a:xfrm>
            <a:off x="8229600" y="6373368"/>
            <a:ext cx="34061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500" b="1" spc="200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PRECARICATO</a:t>
            </a:r>
          </a:p>
          <a:p>
            <a:pPr marL="0" indent="0" algn="l">
              <a:buNone/>
            </a:pPr>
            <a:r>
              <a:rPr lang="it-IT" sz="255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Evidenze orientative</a:t>
            </a:r>
          </a:p>
        </p:txBody>
      </p:sp>
      <p:sp>
        <p:nvSpPr>
          <p:cNvPr id="29" name="Text 29"/>
          <p:cNvSpPr txBox="1"/>
          <p:nvPr/>
        </p:nvSpPr>
        <p:spPr>
          <a:xfrm>
            <a:off x="7132320" y="7470648"/>
            <a:ext cx="441198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Una proposta di evidenze orientative da raccordare alle 8 CCEU.</a:t>
            </a:r>
          </a:p>
        </p:txBody>
      </p:sp>
      <p:sp>
        <p:nvSpPr>
          <p:cNvPr id="30" name="Card 30"/>
          <p:cNvSpPr/>
          <p:nvPr/>
        </p:nvSpPr>
        <p:spPr>
          <a:xfrm>
            <a:off x="12230100" y="5961888"/>
            <a:ext cx="5234940" cy="3273552"/>
          </a:xfrm>
          <a:prstGeom prst="roundRect">
            <a:avLst>
              <a:gd name="adj" fmla="val 7821"/>
            </a:avLst>
          </a:prstGeom>
          <a:solidFill>
            <a:srgbClr val="FFFFFF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31" name="Icon circle 31"/>
          <p:cNvSpPr/>
          <p:nvPr/>
        </p:nvSpPr>
        <p:spPr>
          <a:xfrm>
            <a:off x="12641580" y="6373368"/>
            <a:ext cx="868680" cy="868680"/>
          </a:xfrm>
          <a:prstGeom prst="ellipse">
            <a:avLst/>
          </a:prstGeom>
          <a:solidFill>
            <a:srgbClr val="152840"/>
          </a:solidFill>
          <a:ln>
            <a:noFill/>
          </a:ln>
        </p:spPr>
      </p:sp>
      <p:pic>
        <p:nvPicPr>
          <p:cNvPr id="32" name="Picture 32" descr="icona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867437" y="6599225"/>
            <a:ext cx="416966" cy="416966"/>
          </a:xfrm>
          <a:prstGeom prst="rect">
            <a:avLst/>
          </a:prstGeom>
        </p:spPr>
      </p:pic>
      <p:sp>
        <p:nvSpPr>
          <p:cNvPr id="33" name="Text 33"/>
          <p:cNvSpPr txBox="1"/>
          <p:nvPr/>
        </p:nvSpPr>
        <p:spPr>
          <a:xfrm>
            <a:off x="13738860" y="6373368"/>
            <a:ext cx="34061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500" b="1" spc="200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PRECARICATO</a:t>
            </a:r>
          </a:p>
          <a:p>
            <a:pPr marL="0" indent="0" algn="l">
              <a:buNone/>
            </a:pPr>
            <a:r>
              <a:rPr lang="it-IT" sz="255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Conoscenze e abilità</a:t>
            </a:r>
          </a:p>
        </p:txBody>
      </p:sp>
      <p:sp>
        <p:nvSpPr>
          <p:cNvPr id="34" name="Text 34"/>
          <p:cNvSpPr txBox="1"/>
          <p:nvPr/>
        </p:nvSpPr>
        <p:spPr>
          <a:xfrm>
            <a:off x="12641580" y="7470648"/>
            <a:ext cx="441198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Tutte le conoscenze e abilità precaricate per ogni competenza scelta.</a:t>
            </a:r>
          </a:p>
        </p:txBody>
      </p:sp>
      <p:sp>
        <p:nvSpPr>
          <p:cNvPr id="35" name="Text 35"/>
          <p:cNvSpPr txBox="1"/>
          <p:nvPr/>
        </p:nvSpPr>
        <p:spPr>
          <a:xfrm>
            <a:off x="822960" y="9537192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650" i="1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Enza Luana Indelicato — FIERIDA 2026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3"/>
          <p:cNvSpPr txBox="1"/>
          <p:nvPr/>
        </p:nvSpPr>
        <p:spPr>
          <a:xfrm>
            <a:off x="822960" y="685800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spc="300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FORMAT UDA  ·  SHEET N. 1</a:t>
            </a:r>
          </a:p>
        </p:txBody>
      </p:sp>
      <p:sp>
        <p:nvSpPr>
          <p:cNvPr id="4" name="Text 4"/>
          <p:cNvSpPr txBox="1"/>
          <p:nvPr/>
        </p:nvSpPr>
        <p:spPr>
          <a:xfrm>
            <a:off x="822960" y="1124712"/>
            <a:ext cx="166420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51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Impianto dell’UDA</a:t>
            </a:r>
          </a:p>
        </p:txBody>
      </p:sp>
      <p:sp>
        <p:nvSpPr>
          <p:cNvPr id="5" name="Card 5"/>
          <p:cNvSpPr/>
          <p:nvPr/>
        </p:nvSpPr>
        <p:spPr>
          <a:xfrm>
            <a:off x="822960" y="2395728"/>
            <a:ext cx="7680960" cy="6839712"/>
          </a:xfrm>
          <a:prstGeom prst="roundRect">
            <a:avLst>
              <a:gd name="adj" fmla="val 3743"/>
            </a:avLst>
          </a:prstGeom>
          <a:solidFill>
            <a:srgbClr val="F3F5F8"/>
          </a:solidFill>
          <a:ln>
            <a:noFill/>
          </a:ln>
        </p:spPr>
      </p:sp>
      <p:pic>
        <p:nvPicPr>
          <p:cNvPr id="6" name="Picture 6" descr="Foglio Impianto UDA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223010" y="2670048"/>
            <a:ext cx="6880860" cy="6291072"/>
          </a:xfrm>
          <a:prstGeom prst="rect">
            <a:avLst/>
          </a:prstGeom>
          <a:ln w="12700">
            <a:solidFill>
              <a:srgbClr val="D7DDE3"/>
            </a:solidFill>
          </a:ln>
        </p:spPr>
      </p:pic>
      <p:sp>
        <p:nvSpPr>
          <p:cNvPr id="7" name="Card 7"/>
          <p:cNvSpPr/>
          <p:nvPr/>
        </p:nvSpPr>
        <p:spPr>
          <a:xfrm>
            <a:off x="8778240" y="2395728"/>
            <a:ext cx="8686800" cy="6839712"/>
          </a:xfrm>
          <a:prstGeom prst="roundRect">
            <a:avLst>
              <a:gd name="adj" fmla="val 3743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8" name="Icon circle 8"/>
          <p:cNvSpPr/>
          <p:nvPr/>
        </p:nvSpPr>
        <p:spPr>
          <a:xfrm>
            <a:off x="9326880" y="2926080"/>
            <a:ext cx="960120" cy="960120"/>
          </a:xfrm>
          <a:prstGeom prst="ellipse">
            <a:avLst/>
          </a:prstGeom>
          <a:solidFill>
            <a:srgbClr val="9FD7C9"/>
          </a:solidFill>
          <a:ln>
            <a:noFill/>
          </a:ln>
        </p:spPr>
      </p:sp>
      <p:pic>
        <p:nvPicPr>
          <p:cNvPr id="9" name="Picture 9" descr="icona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76511" y="3175711"/>
            <a:ext cx="460858" cy="460858"/>
          </a:xfrm>
          <a:prstGeom prst="rect">
            <a:avLst/>
          </a:prstGeom>
        </p:spPr>
      </p:pic>
      <p:sp>
        <p:nvSpPr>
          <p:cNvPr id="10" name="Text 10"/>
          <p:cNvSpPr txBox="1"/>
          <p:nvPr/>
        </p:nvSpPr>
        <p:spPr>
          <a:xfrm>
            <a:off x="10561320" y="2926080"/>
            <a:ext cx="6492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it-IT" sz="3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Perché anche le evidenze orientative?</a:t>
            </a:r>
          </a:p>
        </p:txBody>
      </p:sp>
      <p:sp>
        <p:nvSpPr>
          <p:cNvPr id="11" name="Card 11"/>
          <p:cNvSpPr/>
          <p:nvPr/>
        </p:nvSpPr>
        <p:spPr>
          <a:xfrm>
            <a:off x="9326880" y="4434840"/>
            <a:ext cx="7589520" cy="1965960"/>
          </a:xfrm>
          <a:prstGeom prst="roundRect">
            <a:avLst>
              <a:gd name="adj" fmla="val 13023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12" name="Text 12"/>
          <p:cNvSpPr txBox="1"/>
          <p:nvPr/>
        </p:nvSpPr>
        <p:spPr>
          <a:xfrm>
            <a:off x="9692640" y="4434840"/>
            <a:ext cx="1188720" cy="1965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51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</a:p>
        </p:txBody>
      </p:sp>
      <p:sp>
        <p:nvSpPr>
          <p:cNvPr id="13" name="Text 13"/>
          <p:cNvSpPr txBox="1"/>
          <p:nvPr/>
        </p:nvSpPr>
        <p:spPr>
          <a:xfrm>
            <a:off x="10972800" y="4617720"/>
            <a:ext cx="566928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spcAft>
                <a:spcPts val="600"/>
              </a:spcAft>
              <a:buNone/>
            </a:pPr>
            <a:r>
              <a:rPr lang="it-IT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conoscenza del sé</a:t>
            </a:r>
          </a:p>
          <a:p>
            <a:pPr marL="0" indent="0" algn="l">
              <a:spcAft>
                <a:spcPts val="600"/>
              </a:spcAft>
              <a:buNone/>
            </a:pPr>
            <a:r>
              <a:rPr lang="it-IT" sz="2250" b="1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orientamento in ingresso</a:t>
            </a:r>
          </a:p>
        </p:txBody>
      </p:sp>
      <p:sp>
        <p:nvSpPr>
          <p:cNvPr id="14" name="Card 14"/>
          <p:cNvSpPr/>
          <p:nvPr/>
        </p:nvSpPr>
        <p:spPr>
          <a:xfrm>
            <a:off x="9326880" y="6675120"/>
            <a:ext cx="7589520" cy="1965960"/>
          </a:xfrm>
          <a:prstGeom prst="roundRect">
            <a:avLst>
              <a:gd name="adj" fmla="val 13023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15" name="Text 15"/>
          <p:cNvSpPr txBox="1"/>
          <p:nvPr/>
        </p:nvSpPr>
        <p:spPr>
          <a:xfrm>
            <a:off x="9692640" y="6675120"/>
            <a:ext cx="1188720" cy="1965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51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</a:p>
        </p:txBody>
      </p:sp>
      <p:sp>
        <p:nvSpPr>
          <p:cNvPr id="16" name="Text 16"/>
          <p:cNvSpPr txBox="1"/>
          <p:nvPr/>
        </p:nvSpPr>
        <p:spPr>
          <a:xfrm>
            <a:off x="10972800" y="6858000"/>
            <a:ext cx="566928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spcAft>
                <a:spcPts val="600"/>
              </a:spcAft>
              <a:buNone/>
            </a:pPr>
            <a:r>
              <a:rPr lang="it-IT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riflessione sulle scelte condotte dagli studenti e su come si vedono proiettati nel futuro</a:t>
            </a:r>
          </a:p>
          <a:p>
            <a:pPr marL="0" indent="0" algn="l">
              <a:spcAft>
                <a:spcPts val="600"/>
              </a:spcAft>
              <a:buNone/>
            </a:pPr>
            <a:r>
              <a:rPr lang="it-IT" sz="2250" b="1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orientamento in uscita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28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3"/>
          <p:cNvSpPr txBox="1"/>
          <p:nvPr/>
        </p:nvSpPr>
        <p:spPr>
          <a:xfrm>
            <a:off x="822960" y="685800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spc="3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EVIDENZE ORIENTATIVE</a:t>
            </a:r>
          </a:p>
        </p:txBody>
      </p:sp>
      <p:sp>
        <p:nvSpPr>
          <p:cNvPr id="4" name="Text 4"/>
          <p:cNvSpPr txBox="1"/>
          <p:nvPr/>
        </p:nvSpPr>
        <p:spPr>
          <a:xfrm>
            <a:off x="822960" y="1124712"/>
            <a:ext cx="166420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5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competenze richieste da personale immigrato</a:t>
            </a:r>
          </a:p>
        </p:txBody>
      </p:sp>
      <p:sp>
        <p:nvSpPr>
          <p:cNvPr id="5" name="Card 5"/>
          <p:cNvSpPr/>
          <p:nvPr/>
        </p:nvSpPr>
        <p:spPr>
          <a:xfrm>
            <a:off x="822960" y="2395728"/>
            <a:ext cx="8229600" cy="6839712"/>
          </a:xfrm>
          <a:prstGeom prst="roundRect">
            <a:avLst>
              <a:gd name="adj" fmla="val 3743"/>
            </a:avLst>
          </a:prstGeom>
          <a:solidFill>
            <a:srgbClr val="FFFFFF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6" name="Picture 6" descr="Grafico competenze richieste al personale immigrato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326219" y="2670048"/>
            <a:ext cx="7223083" cy="6291072"/>
          </a:xfrm>
          <a:prstGeom prst="rect">
            <a:avLst/>
          </a:prstGeom>
        </p:spPr>
      </p:pic>
      <p:sp>
        <p:nvSpPr>
          <p:cNvPr id="7" name="Text 7"/>
          <p:cNvSpPr txBox="1"/>
          <p:nvPr/>
        </p:nvSpPr>
        <p:spPr>
          <a:xfrm>
            <a:off x="9418320" y="2395728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650" b="1" spc="2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PROPOSTA: SEI DIMENSIONI ORIENTATIVE</a:t>
            </a:r>
          </a:p>
        </p:txBody>
      </p:sp>
      <p:sp>
        <p:nvSpPr>
          <p:cNvPr id="8" name="Card 8"/>
          <p:cNvSpPr/>
          <p:nvPr/>
        </p:nvSpPr>
        <p:spPr>
          <a:xfrm>
            <a:off x="9418320" y="3017520"/>
            <a:ext cx="8046720" cy="841248"/>
          </a:xfrm>
          <a:prstGeom prst="roundRect">
            <a:avLst>
              <a:gd name="adj" fmla="val 30434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9" name="Text 9"/>
          <p:cNvSpPr txBox="1"/>
          <p:nvPr/>
        </p:nvSpPr>
        <p:spPr>
          <a:xfrm>
            <a:off x="9738360" y="3017520"/>
            <a:ext cx="82296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7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</a:p>
        </p:txBody>
      </p:sp>
      <p:sp>
        <p:nvSpPr>
          <p:cNvPr id="10" name="Text 10"/>
          <p:cNvSpPr txBox="1"/>
          <p:nvPr/>
        </p:nvSpPr>
        <p:spPr>
          <a:xfrm>
            <a:off x="10652760" y="3017520"/>
            <a:ext cx="658368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Abilità cooperativa</a:t>
            </a:r>
          </a:p>
        </p:txBody>
      </p:sp>
      <p:sp>
        <p:nvSpPr>
          <p:cNvPr id="11" name="Card 11"/>
          <p:cNvSpPr/>
          <p:nvPr/>
        </p:nvSpPr>
        <p:spPr>
          <a:xfrm>
            <a:off x="9418320" y="4059936"/>
            <a:ext cx="8046720" cy="841248"/>
          </a:xfrm>
          <a:prstGeom prst="roundRect">
            <a:avLst>
              <a:gd name="adj" fmla="val 30434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12" name="Text 12"/>
          <p:cNvSpPr txBox="1"/>
          <p:nvPr/>
        </p:nvSpPr>
        <p:spPr>
          <a:xfrm>
            <a:off x="9738360" y="4059936"/>
            <a:ext cx="82296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7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</a:p>
        </p:txBody>
      </p:sp>
      <p:sp>
        <p:nvSpPr>
          <p:cNvPr id="13" name="Text 13"/>
          <p:cNvSpPr txBox="1"/>
          <p:nvPr/>
        </p:nvSpPr>
        <p:spPr>
          <a:xfrm>
            <a:off x="10652760" y="4059936"/>
            <a:ext cx="658368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Consapevolezza di sé</a:t>
            </a:r>
          </a:p>
        </p:txBody>
      </p:sp>
      <p:sp>
        <p:nvSpPr>
          <p:cNvPr id="14" name="Card 14"/>
          <p:cNvSpPr/>
          <p:nvPr/>
        </p:nvSpPr>
        <p:spPr>
          <a:xfrm>
            <a:off x="9418320" y="5102352"/>
            <a:ext cx="8046720" cy="841248"/>
          </a:xfrm>
          <a:prstGeom prst="roundRect">
            <a:avLst>
              <a:gd name="adj" fmla="val 30434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15" name="Text 15"/>
          <p:cNvSpPr txBox="1"/>
          <p:nvPr/>
        </p:nvSpPr>
        <p:spPr>
          <a:xfrm>
            <a:off x="9738360" y="5102352"/>
            <a:ext cx="82296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7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</a:p>
        </p:txBody>
      </p:sp>
      <p:sp>
        <p:nvSpPr>
          <p:cNvPr id="16" name="Text 16"/>
          <p:cNvSpPr txBox="1"/>
          <p:nvPr/>
        </p:nvSpPr>
        <p:spPr>
          <a:xfrm>
            <a:off x="10652760" y="5102352"/>
            <a:ext cx="658368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Pianificazione e decisione</a:t>
            </a:r>
          </a:p>
        </p:txBody>
      </p:sp>
      <p:sp>
        <p:nvSpPr>
          <p:cNvPr id="17" name="Card 17"/>
          <p:cNvSpPr/>
          <p:nvPr/>
        </p:nvSpPr>
        <p:spPr>
          <a:xfrm>
            <a:off x="9418320" y="6144768"/>
            <a:ext cx="8046720" cy="841248"/>
          </a:xfrm>
          <a:prstGeom prst="roundRect">
            <a:avLst>
              <a:gd name="adj" fmla="val 30434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18" name="Text 18"/>
          <p:cNvSpPr txBox="1"/>
          <p:nvPr/>
        </p:nvSpPr>
        <p:spPr>
          <a:xfrm>
            <a:off x="9738360" y="6144768"/>
            <a:ext cx="82296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7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</a:p>
        </p:txBody>
      </p:sp>
      <p:sp>
        <p:nvSpPr>
          <p:cNvPr id="19" name="Text 19"/>
          <p:cNvSpPr txBox="1"/>
          <p:nvPr/>
        </p:nvSpPr>
        <p:spPr>
          <a:xfrm>
            <a:off x="10652760" y="6144768"/>
            <a:ext cx="658368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Gestione e autonomia</a:t>
            </a:r>
          </a:p>
        </p:txBody>
      </p:sp>
      <p:sp>
        <p:nvSpPr>
          <p:cNvPr id="20" name="Card 20"/>
          <p:cNvSpPr/>
          <p:nvPr/>
        </p:nvSpPr>
        <p:spPr>
          <a:xfrm>
            <a:off x="9418320" y="7187184"/>
            <a:ext cx="8046720" cy="841248"/>
          </a:xfrm>
          <a:prstGeom prst="roundRect">
            <a:avLst>
              <a:gd name="adj" fmla="val 30434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21" name="Text 21"/>
          <p:cNvSpPr txBox="1"/>
          <p:nvPr/>
        </p:nvSpPr>
        <p:spPr>
          <a:xfrm>
            <a:off x="9738360" y="7187184"/>
            <a:ext cx="82296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7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</a:p>
        </p:txBody>
      </p:sp>
      <p:sp>
        <p:nvSpPr>
          <p:cNvPr id="22" name="Text 22"/>
          <p:cNvSpPr txBox="1"/>
          <p:nvPr/>
        </p:nvSpPr>
        <p:spPr>
          <a:xfrm>
            <a:off x="10652760" y="7187184"/>
            <a:ext cx="658368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Apprendimento continuo</a:t>
            </a:r>
          </a:p>
        </p:txBody>
      </p:sp>
      <p:sp>
        <p:nvSpPr>
          <p:cNvPr id="23" name="Card 23"/>
          <p:cNvSpPr/>
          <p:nvPr/>
        </p:nvSpPr>
        <p:spPr>
          <a:xfrm>
            <a:off x="9418320" y="8229600"/>
            <a:ext cx="8046720" cy="841248"/>
          </a:xfrm>
          <a:prstGeom prst="roundRect">
            <a:avLst>
              <a:gd name="adj" fmla="val 30434"/>
            </a:avLst>
          </a:prstGeom>
          <a:solidFill>
            <a:srgbClr val="22395C"/>
          </a:solidFill>
          <a:ln>
            <a:noFill/>
          </a:ln>
        </p:spPr>
      </p:sp>
      <p:sp>
        <p:nvSpPr>
          <p:cNvPr id="24" name="Text 24"/>
          <p:cNvSpPr txBox="1"/>
          <p:nvPr/>
        </p:nvSpPr>
        <p:spPr>
          <a:xfrm>
            <a:off x="9738360" y="8229600"/>
            <a:ext cx="82296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7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</a:p>
        </p:txBody>
      </p:sp>
      <p:sp>
        <p:nvSpPr>
          <p:cNvPr id="25" name="Text 25"/>
          <p:cNvSpPr txBox="1"/>
          <p:nvPr/>
        </p:nvSpPr>
        <p:spPr>
          <a:xfrm>
            <a:off x="10652760" y="8229600"/>
            <a:ext cx="658368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Risorse e soluzioni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3"/>
          <p:cNvSpPr txBox="1"/>
          <p:nvPr/>
        </p:nvSpPr>
        <p:spPr>
          <a:xfrm>
            <a:off x="822960" y="685800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spc="300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FORMAT UDA  ·  SHEET N. 2</a:t>
            </a:r>
          </a:p>
        </p:txBody>
      </p:sp>
      <p:sp>
        <p:nvSpPr>
          <p:cNvPr id="4" name="Text 4"/>
          <p:cNvSpPr txBox="1"/>
          <p:nvPr/>
        </p:nvSpPr>
        <p:spPr>
          <a:xfrm>
            <a:off x="822960" y="1124712"/>
            <a:ext cx="166420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51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Fasi dell’UDA</a:t>
            </a:r>
          </a:p>
        </p:txBody>
      </p:sp>
      <p:sp>
        <p:nvSpPr>
          <p:cNvPr id="5" name="Card 5"/>
          <p:cNvSpPr/>
          <p:nvPr/>
        </p:nvSpPr>
        <p:spPr>
          <a:xfrm>
            <a:off x="822960" y="2395728"/>
            <a:ext cx="16642080" cy="4846320"/>
          </a:xfrm>
          <a:prstGeom prst="roundRect">
            <a:avLst>
              <a:gd name="adj" fmla="val 5283"/>
            </a:avLst>
          </a:prstGeom>
          <a:solidFill>
            <a:srgbClr val="F3F5F8"/>
          </a:solidFill>
          <a:ln>
            <a:noFill/>
          </a:ln>
        </p:spPr>
      </p:sp>
      <p:pic>
        <p:nvPicPr>
          <p:cNvPr id="6" name="Picture 6" descr="Foglio Fasi UDA"/>
          <p:cNvPicPr>
            <a:picLocks noChangeAspect="1"/>
          </p:cNvPicPr>
          <p:nvPr/>
        </p:nvPicPr>
        <p:blipFill>
          <a:blip r:embed="rId3"/>
          <a:srcRect l="-953" t="332" r="11370" b="-59"/>
          <a:stretch>
            <a:fillRect/>
          </a:stretch>
        </p:blipFill>
        <p:spPr>
          <a:xfrm>
            <a:off x="3782211" y="2670048"/>
            <a:ext cx="10723578" cy="4297680"/>
          </a:xfrm>
          <a:prstGeom prst="rect">
            <a:avLst/>
          </a:prstGeom>
          <a:ln w="12700">
            <a:solidFill>
              <a:srgbClr val="D7DDE3"/>
            </a:solidFill>
          </a:ln>
        </p:spPr>
      </p:pic>
      <p:sp>
        <p:nvSpPr>
          <p:cNvPr id="7" name="Marker 7"/>
          <p:cNvSpPr/>
          <p:nvPr/>
        </p:nvSpPr>
        <p:spPr>
          <a:xfrm>
            <a:off x="7153908" y="2245309"/>
            <a:ext cx="548640" cy="548640"/>
          </a:xfrm>
          <a:prstGeom prst="ellipse">
            <a:avLst/>
          </a:prstGeom>
          <a:solidFill>
            <a:srgbClr val="F0A944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8" name="Text 8"/>
          <p:cNvSpPr txBox="1"/>
          <p:nvPr/>
        </p:nvSpPr>
        <p:spPr>
          <a:xfrm>
            <a:off x="7153908" y="2245309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it-IT" sz="2100" b="1" dirty="0">
                <a:solidFill>
                  <a:srgbClr val="1528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</a:p>
        </p:txBody>
      </p:sp>
      <p:sp>
        <p:nvSpPr>
          <p:cNvPr id="9" name="Marker 9"/>
          <p:cNvSpPr/>
          <p:nvPr/>
        </p:nvSpPr>
        <p:spPr>
          <a:xfrm>
            <a:off x="8097582" y="2245309"/>
            <a:ext cx="548640" cy="548640"/>
          </a:xfrm>
          <a:prstGeom prst="ellipse">
            <a:avLst/>
          </a:prstGeom>
          <a:solidFill>
            <a:srgbClr val="F0A944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0" name="Text 10"/>
          <p:cNvSpPr txBox="1"/>
          <p:nvPr/>
        </p:nvSpPr>
        <p:spPr>
          <a:xfrm>
            <a:off x="8097582" y="2245309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it-IT" sz="2100" b="1" dirty="0">
                <a:solidFill>
                  <a:srgbClr val="1528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</a:p>
        </p:txBody>
      </p:sp>
      <p:sp>
        <p:nvSpPr>
          <p:cNvPr id="11" name="Marker 11"/>
          <p:cNvSpPr/>
          <p:nvPr/>
        </p:nvSpPr>
        <p:spPr>
          <a:xfrm>
            <a:off x="13856144" y="2245309"/>
            <a:ext cx="548640" cy="548640"/>
          </a:xfrm>
          <a:prstGeom prst="ellipse">
            <a:avLst/>
          </a:prstGeom>
          <a:solidFill>
            <a:srgbClr val="F0A944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2" name="Text 12"/>
          <p:cNvSpPr txBox="1"/>
          <p:nvPr/>
        </p:nvSpPr>
        <p:spPr>
          <a:xfrm>
            <a:off x="13856144" y="2245309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it-IT" sz="2100" b="1" dirty="0">
                <a:solidFill>
                  <a:srgbClr val="1528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</a:p>
        </p:txBody>
      </p:sp>
      <p:sp>
        <p:nvSpPr>
          <p:cNvPr id="13" name="Card 13"/>
          <p:cNvSpPr/>
          <p:nvPr/>
        </p:nvSpPr>
        <p:spPr>
          <a:xfrm>
            <a:off x="822960" y="7516368"/>
            <a:ext cx="3954780" cy="1719072"/>
          </a:xfrm>
          <a:prstGeom prst="roundRect">
            <a:avLst>
              <a:gd name="adj" fmla="val 14893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4" name="Text 14"/>
          <p:cNvSpPr txBox="1"/>
          <p:nvPr/>
        </p:nvSpPr>
        <p:spPr>
          <a:xfrm>
            <a:off x="1143000" y="7516368"/>
            <a:ext cx="3314700" cy="1719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Già precompilato </a:t>
            </a:r>
            <a:r>
              <a:rPr lang="it-IT" sz="1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 quanto inserito in Impianto UDA</a:t>
            </a:r>
          </a:p>
        </p:txBody>
      </p:sp>
      <p:sp>
        <p:nvSpPr>
          <p:cNvPr id="15" name="Card 15"/>
          <p:cNvSpPr/>
          <p:nvPr/>
        </p:nvSpPr>
        <p:spPr>
          <a:xfrm>
            <a:off x="5052060" y="7516368"/>
            <a:ext cx="3954780" cy="1719072"/>
          </a:xfrm>
          <a:prstGeom prst="roundRect">
            <a:avLst>
              <a:gd name="adj" fmla="val 14893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6" name="Text 16"/>
          <p:cNvSpPr txBox="1"/>
          <p:nvPr/>
        </p:nvSpPr>
        <p:spPr>
          <a:xfrm>
            <a:off x="5372100" y="7516368"/>
            <a:ext cx="3314700" cy="1719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 fasi e prodotti intermedi, </a:t>
            </a:r>
            <a:r>
              <a:rPr lang="it-IT" sz="1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 per disciplina</a:t>
            </a:r>
          </a:p>
        </p:txBody>
      </p:sp>
      <p:sp>
        <p:nvSpPr>
          <p:cNvPr id="17" name="Card 17"/>
          <p:cNvSpPr/>
          <p:nvPr/>
        </p:nvSpPr>
        <p:spPr>
          <a:xfrm>
            <a:off x="9281160" y="7516368"/>
            <a:ext cx="3954780" cy="1719072"/>
          </a:xfrm>
          <a:prstGeom prst="roundRect">
            <a:avLst>
              <a:gd name="adj" fmla="val 14893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8" name="Text 18"/>
          <p:cNvSpPr txBox="1"/>
          <p:nvPr/>
        </p:nvSpPr>
        <p:spPr>
          <a:xfrm>
            <a:off x="9601200" y="7516368"/>
            <a:ext cx="3314700" cy="1719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Competenze chiave </a:t>
            </a:r>
            <a:r>
              <a:rPr lang="it-IT" sz="1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riconosciute per ogni fase, che contribuisce alla valutazione di ciascuna</a:t>
            </a:r>
          </a:p>
        </p:txBody>
      </p:sp>
      <p:sp>
        <p:nvSpPr>
          <p:cNvPr id="19" name="Card 19"/>
          <p:cNvSpPr/>
          <p:nvPr/>
        </p:nvSpPr>
        <p:spPr>
          <a:xfrm>
            <a:off x="13510260" y="7516368"/>
            <a:ext cx="3954780" cy="1719072"/>
          </a:xfrm>
          <a:prstGeom prst="roundRect">
            <a:avLst>
              <a:gd name="adj" fmla="val 14893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20" name="Text 20"/>
          <p:cNvSpPr txBox="1"/>
          <p:nvPr/>
        </p:nvSpPr>
        <p:spPr>
          <a:xfrm>
            <a:off x="13830300" y="7516368"/>
            <a:ext cx="3314700" cy="1719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strumenti, B strategie, C metodi </a:t>
            </a:r>
            <a:r>
              <a:rPr lang="it-IT" sz="1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 valutazione: in elenco, da scegliere per ogni attività</a:t>
            </a:r>
          </a:p>
        </p:txBody>
      </p:sp>
      <p:sp>
        <p:nvSpPr>
          <p:cNvPr id="21" name="Text 21"/>
          <p:cNvSpPr txBox="1"/>
          <p:nvPr/>
        </p:nvSpPr>
        <p:spPr>
          <a:xfrm>
            <a:off x="822960" y="9537192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650" i="1" dirty="0">
                <a:solidFill>
                  <a:srgbClr val="5B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Enza Luana Indelicato — FIERIDA 2026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28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3"/>
          <p:cNvSpPr txBox="1"/>
          <p:nvPr/>
        </p:nvSpPr>
        <p:spPr>
          <a:xfrm>
            <a:off x="822960" y="685800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spc="3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RISORSE DIDATTICHE</a:t>
            </a:r>
          </a:p>
        </p:txBody>
      </p:sp>
      <p:sp>
        <p:nvSpPr>
          <p:cNvPr id="4" name="Text 4"/>
          <p:cNvSpPr txBox="1"/>
          <p:nvPr/>
        </p:nvSpPr>
        <p:spPr>
          <a:xfrm>
            <a:off x="822960" y="1124712"/>
            <a:ext cx="166420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5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Ipertesto con link a strumenti e attività</a:t>
            </a:r>
          </a:p>
        </p:txBody>
      </p:sp>
      <p:sp>
        <p:nvSpPr>
          <p:cNvPr id="5" name="Card 5"/>
          <p:cNvSpPr/>
          <p:nvPr/>
        </p:nvSpPr>
        <p:spPr>
          <a:xfrm>
            <a:off x="1059278" y="2514600"/>
            <a:ext cx="4566373" cy="6309360"/>
          </a:xfrm>
          <a:prstGeom prst="roundRect">
            <a:avLst>
              <a:gd name="adj" fmla="val 5606"/>
            </a:avLst>
          </a:prstGeom>
          <a:solidFill>
            <a:srgbClr val="FFFFFF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6" name="Picture 6" descr="Risorsa didattic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98" y="2788920"/>
            <a:ext cx="4017733" cy="5760720"/>
          </a:xfrm>
          <a:prstGeom prst="rect">
            <a:avLst/>
          </a:prstGeom>
        </p:spPr>
      </p:pic>
      <p:sp>
        <p:nvSpPr>
          <p:cNvPr id="7" name="Card 7"/>
          <p:cNvSpPr/>
          <p:nvPr/>
        </p:nvSpPr>
        <p:spPr>
          <a:xfrm>
            <a:off x="5899971" y="2514600"/>
            <a:ext cx="4592377" cy="630936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8" name="Picture 8" descr="Risorsa didattica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4291" y="2788920"/>
            <a:ext cx="4043737" cy="5760720"/>
          </a:xfrm>
          <a:prstGeom prst="rect">
            <a:avLst/>
          </a:prstGeom>
        </p:spPr>
      </p:pic>
      <p:sp>
        <p:nvSpPr>
          <p:cNvPr id="9" name="Card 9"/>
          <p:cNvSpPr/>
          <p:nvPr/>
        </p:nvSpPr>
        <p:spPr>
          <a:xfrm>
            <a:off x="10766668" y="2514600"/>
            <a:ext cx="6462054" cy="6309360"/>
          </a:xfrm>
          <a:prstGeom prst="roundRect">
            <a:avLst>
              <a:gd name="adj" fmla="val 4057"/>
            </a:avLst>
          </a:prstGeom>
          <a:solidFill>
            <a:srgbClr val="FFFFFF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10" name="Picture 10" descr="Risorsa didattica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40988" y="2788920"/>
            <a:ext cx="5913414" cy="576072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5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3"/>
          <p:cNvSpPr txBox="1"/>
          <p:nvPr/>
        </p:nvSpPr>
        <p:spPr>
          <a:xfrm>
            <a:off x="822960" y="685800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spc="300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FORMAT UDA  ·  SHEET N. 3</a:t>
            </a:r>
          </a:p>
        </p:txBody>
      </p:sp>
      <p:sp>
        <p:nvSpPr>
          <p:cNvPr id="4" name="Text 4"/>
          <p:cNvSpPr txBox="1"/>
          <p:nvPr/>
        </p:nvSpPr>
        <p:spPr>
          <a:xfrm>
            <a:off x="822960" y="1124712"/>
            <a:ext cx="166420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51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Rubrica di valutazione dell’UDA</a:t>
            </a:r>
          </a:p>
        </p:txBody>
      </p:sp>
      <p:sp>
        <p:nvSpPr>
          <p:cNvPr id="5" name="Card 5"/>
          <p:cNvSpPr/>
          <p:nvPr/>
        </p:nvSpPr>
        <p:spPr>
          <a:xfrm>
            <a:off x="822960" y="2395728"/>
            <a:ext cx="16642080" cy="4297680"/>
          </a:xfrm>
          <a:prstGeom prst="roundRect">
            <a:avLst>
              <a:gd name="adj" fmla="val 5957"/>
            </a:avLst>
          </a:prstGeom>
          <a:solidFill>
            <a:srgbClr val="FFFFFF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6" name="Picture 6" descr="Foglio Rubrica di valutazion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629404" y="2670048"/>
            <a:ext cx="15029191" cy="3749040"/>
          </a:xfrm>
          <a:prstGeom prst="rect">
            <a:avLst/>
          </a:prstGeom>
        </p:spPr>
      </p:pic>
      <p:sp>
        <p:nvSpPr>
          <p:cNvPr id="7" name="Card 7"/>
          <p:cNvSpPr/>
          <p:nvPr/>
        </p:nvSpPr>
        <p:spPr>
          <a:xfrm>
            <a:off x="822960" y="6967728"/>
            <a:ext cx="3954780" cy="2267712"/>
          </a:xfrm>
          <a:prstGeom prst="roundRect">
            <a:avLst>
              <a:gd name="adj" fmla="val 11290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8" name="Icon circle 8"/>
          <p:cNvSpPr/>
          <p:nvPr/>
        </p:nvSpPr>
        <p:spPr>
          <a:xfrm>
            <a:off x="1143000" y="7242048"/>
            <a:ext cx="731520" cy="731520"/>
          </a:xfrm>
          <a:prstGeom prst="ellipse">
            <a:avLst/>
          </a:prstGeom>
          <a:solidFill>
            <a:srgbClr val="9FD7C9"/>
          </a:solidFill>
          <a:ln>
            <a:noFill/>
          </a:ln>
        </p:spPr>
      </p:sp>
      <p:pic>
        <p:nvPicPr>
          <p:cNvPr id="9" name="Picture 9" descr="icona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3195" y="7432243"/>
            <a:ext cx="351130" cy="351130"/>
          </a:xfrm>
          <a:prstGeom prst="rect">
            <a:avLst/>
          </a:prstGeom>
        </p:spPr>
      </p:pic>
      <p:sp>
        <p:nvSpPr>
          <p:cNvPr id="10" name="Text 10"/>
          <p:cNvSpPr txBox="1"/>
          <p:nvPr/>
        </p:nvSpPr>
        <p:spPr>
          <a:xfrm>
            <a:off x="1143000" y="8138160"/>
            <a:ext cx="33147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Già precompilata con quanto inserito in Fasi</a:t>
            </a:r>
          </a:p>
        </p:txBody>
      </p:sp>
      <p:sp>
        <p:nvSpPr>
          <p:cNvPr id="11" name="Card 11"/>
          <p:cNvSpPr/>
          <p:nvPr/>
        </p:nvSpPr>
        <p:spPr>
          <a:xfrm>
            <a:off x="5052060" y="6967728"/>
            <a:ext cx="3954780" cy="2267712"/>
          </a:xfrm>
          <a:prstGeom prst="roundRect">
            <a:avLst>
              <a:gd name="adj" fmla="val 11290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2" name="Icon circle 12"/>
          <p:cNvSpPr/>
          <p:nvPr/>
        </p:nvSpPr>
        <p:spPr>
          <a:xfrm>
            <a:off x="5372100" y="7242048"/>
            <a:ext cx="731520" cy="731520"/>
          </a:xfrm>
          <a:prstGeom prst="ellipse">
            <a:avLst/>
          </a:prstGeom>
          <a:solidFill>
            <a:srgbClr val="9FD7C9"/>
          </a:solidFill>
          <a:ln>
            <a:noFill/>
          </a:ln>
        </p:spPr>
      </p:sp>
      <p:pic>
        <p:nvPicPr>
          <p:cNvPr id="13" name="Picture 13" descr="icona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2295" y="7432243"/>
            <a:ext cx="351130" cy="351130"/>
          </a:xfrm>
          <a:prstGeom prst="rect">
            <a:avLst/>
          </a:prstGeom>
        </p:spPr>
      </p:pic>
      <p:sp>
        <p:nvSpPr>
          <p:cNvPr id="14" name="Text 14"/>
          <p:cNvSpPr txBox="1"/>
          <p:nvPr/>
        </p:nvSpPr>
        <p:spPr>
          <a:xfrm>
            <a:off x="5372100" y="8138160"/>
            <a:ext cx="33147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Focus sulle evidenze per ogni competenza chiave</a:t>
            </a:r>
          </a:p>
        </p:txBody>
      </p:sp>
      <p:sp>
        <p:nvSpPr>
          <p:cNvPr id="15" name="Card 15"/>
          <p:cNvSpPr/>
          <p:nvPr/>
        </p:nvSpPr>
        <p:spPr>
          <a:xfrm>
            <a:off x="9281160" y="6967728"/>
            <a:ext cx="3954780" cy="2267712"/>
          </a:xfrm>
          <a:prstGeom prst="roundRect">
            <a:avLst>
              <a:gd name="adj" fmla="val 11290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6" name="Icon circle 16"/>
          <p:cNvSpPr/>
          <p:nvPr/>
        </p:nvSpPr>
        <p:spPr>
          <a:xfrm>
            <a:off x="9601200" y="7242048"/>
            <a:ext cx="731520" cy="731520"/>
          </a:xfrm>
          <a:prstGeom prst="ellipse">
            <a:avLst/>
          </a:prstGeom>
          <a:solidFill>
            <a:srgbClr val="9FD7C9"/>
          </a:solidFill>
          <a:ln>
            <a:noFill/>
          </a:ln>
        </p:spPr>
      </p:sp>
      <p:pic>
        <p:nvPicPr>
          <p:cNvPr id="17" name="Picture 17" descr="icona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91395" y="7432243"/>
            <a:ext cx="351130" cy="351130"/>
          </a:xfrm>
          <a:prstGeom prst="rect">
            <a:avLst/>
          </a:prstGeom>
        </p:spPr>
      </p:pic>
      <p:sp>
        <p:nvSpPr>
          <p:cNvPr id="18" name="Text 18"/>
          <p:cNvSpPr txBox="1"/>
          <p:nvPr/>
        </p:nvSpPr>
        <p:spPr>
          <a:xfrm>
            <a:off x="9601200" y="8138160"/>
            <a:ext cx="33147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Livelli di valutazione condivisibili con lo studente</a:t>
            </a:r>
          </a:p>
        </p:txBody>
      </p:sp>
      <p:sp>
        <p:nvSpPr>
          <p:cNvPr id="19" name="Card 19"/>
          <p:cNvSpPr/>
          <p:nvPr/>
        </p:nvSpPr>
        <p:spPr>
          <a:xfrm>
            <a:off x="13510260" y="6967728"/>
            <a:ext cx="3954780" cy="2267712"/>
          </a:xfrm>
          <a:prstGeom prst="roundRect">
            <a:avLst>
              <a:gd name="adj" fmla="val 11290"/>
            </a:avLst>
          </a:prstGeom>
          <a:solidFill>
            <a:srgbClr val="152840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20" name="Icon circle 20"/>
          <p:cNvSpPr/>
          <p:nvPr/>
        </p:nvSpPr>
        <p:spPr>
          <a:xfrm>
            <a:off x="13830300" y="7242048"/>
            <a:ext cx="731520" cy="731520"/>
          </a:xfrm>
          <a:prstGeom prst="ellipse">
            <a:avLst/>
          </a:prstGeom>
          <a:solidFill>
            <a:srgbClr val="9FD7C9"/>
          </a:solidFill>
          <a:ln>
            <a:noFill/>
          </a:ln>
        </p:spPr>
      </p:sp>
      <p:pic>
        <p:nvPicPr>
          <p:cNvPr id="21" name="Picture 21" descr="icona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020495" y="7432243"/>
            <a:ext cx="351130" cy="351130"/>
          </a:xfrm>
          <a:prstGeom prst="rect">
            <a:avLst/>
          </a:prstGeom>
        </p:spPr>
      </p:pic>
      <p:sp>
        <p:nvSpPr>
          <p:cNvPr id="22" name="Text 22"/>
          <p:cNvSpPr txBox="1"/>
          <p:nvPr/>
        </p:nvSpPr>
        <p:spPr>
          <a:xfrm>
            <a:off x="13830300" y="8138160"/>
            <a:ext cx="33147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1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Superamento della valutazione in voti di una competenza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3"/>
          <p:cNvSpPr txBox="1"/>
          <p:nvPr/>
        </p:nvSpPr>
        <p:spPr>
          <a:xfrm>
            <a:off x="822960" y="685800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spc="300" dirty="0">
                <a:solidFill>
                  <a:srgbClr val="2E8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RISULTATI</a:t>
            </a:r>
          </a:p>
        </p:txBody>
      </p:sp>
      <p:sp>
        <p:nvSpPr>
          <p:cNvPr id="4" name="Text 4"/>
          <p:cNvSpPr txBox="1"/>
          <p:nvPr/>
        </p:nvSpPr>
        <p:spPr>
          <a:xfrm>
            <a:off x="822960" y="1124712"/>
            <a:ext cx="166420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510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Output dell’iniziativa formativa</a:t>
            </a:r>
          </a:p>
        </p:txBody>
      </p:sp>
      <p:sp>
        <p:nvSpPr>
          <p:cNvPr id="5" name="Card 5"/>
          <p:cNvSpPr/>
          <p:nvPr/>
        </p:nvSpPr>
        <p:spPr>
          <a:xfrm>
            <a:off x="822960" y="2395728"/>
            <a:ext cx="8183880" cy="6839712"/>
          </a:xfrm>
          <a:prstGeom prst="roundRect">
            <a:avLst>
              <a:gd name="adj" fmla="val 3743"/>
            </a:avLst>
          </a:prstGeom>
          <a:solidFill>
            <a:srgbClr val="F3F5F8"/>
          </a:solidFill>
          <a:ln>
            <a:noFill/>
          </a:ln>
        </p:spPr>
      </p:sp>
      <p:sp>
        <p:nvSpPr>
          <p:cNvPr id="6" name="Icon circle 6"/>
          <p:cNvSpPr/>
          <p:nvPr/>
        </p:nvSpPr>
        <p:spPr>
          <a:xfrm>
            <a:off x="1234440" y="2715768"/>
            <a:ext cx="850392" cy="850392"/>
          </a:xfrm>
          <a:prstGeom prst="ellipse">
            <a:avLst/>
          </a:prstGeom>
          <a:solidFill>
            <a:srgbClr val="152840"/>
          </a:solidFill>
          <a:ln>
            <a:noFill/>
          </a:ln>
        </p:spPr>
      </p:sp>
      <p:pic>
        <p:nvPicPr>
          <p:cNvPr id="7" name="Picture 7" descr="icon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5542" y="2936870"/>
            <a:ext cx="408188" cy="408188"/>
          </a:xfrm>
          <a:prstGeom prst="rect">
            <a:avLst/>
          </a:prstGeom>
        </p:spPr>
      </p:pic>
      <p:sp>
        <p:nvSpPr>
          <p:cNvPr id="8" name="Text 8"/>
          <p:cNvSpPr txBox="1"/>
          <p:nvPr/>
        </p:nvSpPr>
        <p:spPr>
          <a:xfrm>
            <a:off x="2331720" y="2715768"/>
            <a:ext cx="6400800" cy="8503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55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pagina USR ER con il materiale</a:t>
            </a:r>
          </a:p>
        </p:txBody>
      </p:sp>
      <p:pic>
        <p:nvPicPr>
          <p:cNvPr id="9" name="Picture 9" descr="La pagina USR ER con il material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4915" y="4069080"/>
            <a:ext cx="4959969" cy="4846320"/>
          </a:xfrm>
          <a:prstGeom prst="rect">
            <a:avLst/>
          </a:prstGeom>
          <a:ln w="12700">
            <a:solidFill>
              <a:srgbClr val="D7DDE3"/>
            </a:solidFill>
          </a:ln>
        </p:spPr>
      </p:pic>
      <p:sp>
        <p:nvSpPr>
          <p:cNvPr id="10" name="Card 10"/>
          <p:cNvSpPr/>
          <p:nvPr/>
        </p:nvSpPr>
        <p:spPr>
          <a:xfrm>
            <a:off x="9281160" y="2395728"/>
            <a:ext cx="8183880" cy="6839712"/>
          </a:xfrm>
          <a:prstGeom prst="roundRect">
            <a:avLst>
              <a:gd name="adj" fmla="val 3743"/>
            </a:avLst>
          </a:prstGeom>
          <a:solidFill>
            <a:srgbClr val="F3F5F8"/>
          </a:solidFill>
          <a:ln>
            <a:noFill/>
          </a:ln>
        </p:spPr>
      </p:sp>
      <p:sp>
        <p:nvSpPr>
          <p:cNvPr id="11" name="Icon circle 11"/>
          <p:cNvSpPr/>
          <p:nvPr/>
        </p:nvSpPr>
        <p:spPr>
          <a:xfrm>
            <a:off x="9692640" y="2715768"/>
            <a:ext cx="850392" cy="850392"/>
          </a:xfrm>
          <a:prstGeom prst="ellipse">
            <a:avLst/>
          </a:prstGeom>
          <a:solidFill>
            <a:srgbClr val="152840"/>
          </a:solidFill>
          <a:ln>
            <a:noFill/>
          </a:ln>
        </p:spPr>
      </p:sp>
      <p:pic>
        <p:nvPicPr>
          <p:cNvPr id="12" name="Picture 12" descr="icona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13742" y="2936870"/>
            <a:ext cx="408188" cy="408188"/>
          </a:xfrm>
          <a:prstGeom prst="rect">
            <a:avLst/>
          </a:prstGeom>
        </p:spPr>
      </p:pic>
      <p:sp>
        <p:nvSpPr>
          <p:cNvPr id="13" name="Text 13"/>
          <p:cNvSpPr txBox="1"/>
          <p:nvPr/>
        </p:nvSpPr>
        <p:spPr>
          <a:xfrm>
            <a:off x="10789920" y="2715768"/>
            <a:ext cx="6400800" cy="8503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2550" b="1" dirty="0">
                <a:solidFill>
                  <a:srgbClr val="1B2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repository delle UDA orientamento</a:t>
            </a:r>
          </a:p>
        </p:txBody>
      </p:sp>
      <p:pic>
        <p:nvPicPr>
          <p:cNvPr id="14" name="Picture 14" descr="La repository delle UDA orientamento"/>
          <p:cNvPicPr>
            <a:picLocks noChangeAspect="1"/>
          </p:cNvPicPr>
          <p:nvPr/>
        </p:nvPicPr>
        <p:blipFill>
          <a:blip r:embed="rId6"/>
          <a:srcRect b="8584"/>
          <a:stretch>
            <a:fillRect/>
          </a:stretch>
        </p:blipFill>
        <p:spPr>
          <a:xfrm>
            <a:off x="10949940" y="4069080"/>
            <a:ext cx="4846320" cy="4846320"/>
          </a:xfrm>
          <a:prstGeom prst="rect">
            <a:avLst/>
          </a:prstGeom>
          <a:ln w="12700">
            <a:solidFill>
              <a:srgbClr val="D7DDE3"/>
            </a:solidFill>
          </a:ln>
        </p:spPr>
      </p:pic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A3EA3C85-D2D5-6A0A-8029-64C8B736FA3D}"/>
              </a:ext>
            </a:extLst>
          </p:cNvPr>
          <p:cNvSpPr txBox="1"/>
          <p:nvPr/>
        </p:nvSpPr>
        <p:spPr>
          <a:xfrm>
            <a:off x="3429000" y="9601200"/>
            <a:ext cx="103479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dirty="0">
                <a:hlinkClick r:id="rId7"/>
              </a:rPr>
              <a:t>https://www.istruzioneer.gov.it/repository-uda-gestire-la-classe-con-adolescenti-stranieri-a-s-2025-26/</a:t>
            </a:r>
            <a:r>
              <a:rPr lang="it-IT" dirty="0"/>
              <a:t>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28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3"/>
          <p:cNvSpPr txBox="1"/>
          <p:nvPr/>
        </p:nvSpPr>
        <p:spPr>
          <a:xfrm>
            <a:off x="822960" y="685800"/>
            <a:ext cx="1664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950" b="1" spc="3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SPERIMENTAZIONE</a:t>
            </a:r>
          </a:p>
        </p:txBody>
      </p:sp>
      <p:sp>
        <p:nvSpPr>
          <p:cNvPr id="4" name="Text 4"/>
          <p:cNvSpPr txBox="1"/>
          <p:nvPr/>
        </p:nvSpPr>
        <p:spPr>
          <a:xfrm>
            <a:off x="822960" y="1124712"/>
            <a:ext cx="166420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5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cerchio si chiude con la sperimentazione in classe</a:t>
            </a:r>
          </a:p>
        </p:txBody>
      </p:sp>
      <p:sp>
        <p:nvSpPr>
          <p:cNvPr id="5" name="Card 5"/>
          <p:cNvSpPr/>
          <p:nvPr/>
        </p:nvSpPr>
        <p:spPr>
          <a:xfrm>
            <a:off x="822960" y="2395728"/>
            <a:ext cx="5852160" cy="6839712"/>
          </a:xfrm>
          <a:prstGeom prst="roundRect">
            <a:avLst>
              <a:gd name="adj" fmla="val 4375"/>
            </a:avLst>
          </a:prstGeom>
          <a:solidFill>
            <a:srgbClr val="22395C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sp>
        <p:nvSpPr>
          <p:cNvPr id="6" name="Icon circle 6"/>
          <p:cNvSpPr/>
          <p:nvPr/>
        </p:nvSpPr>
        <p:spPr>
          <a:xfrm>
            <a:off x="1371600" y="2953512"/>
            <a:ext cx="960120" cy="960120"/>
          </a:xfrm>
          <a:prstGeom prst="ellipse">
            <a:avLst/>
          </a:prstGeom>
          <a:solidFill>
            <a:srgbClr val="9FD7C9"/>
          </a:solidFill>
          <a:ln>
            <a:noFill/>
          </a:ln>
        </p:spPr>
      </p:sp>
      <p:pic>
        <p:nvPicPr>
          <p:cNvPr id="7" name="Picture 7" descr="icon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1231" y="3203143"/>
            <a:ext cx="460858" cy="460858"/>
          </a:xfrm>
          <a:prstGeom prst="rect">
            <a:avLst/>
          </a:prstGeom>
        </p:spPr>
      </p:pic>
      <p:sp>
        <p:nvSpPr>
          <p:cNvPr id="8" name="Text 8"/>
          <p:cNvSpPr txBox="1"/>
          <p:nvPr/>
        </p:nvSpPr>
        <p:spPr>
          <a:xfrm>
            <a:off x="1371600" y="4206240"/>
            <a:ext cx="4754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it-IT" sz="1650" b="1" spc="200" dirty="0">
                <a:solidFill>
                  <a:srgbClr val="9FD7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L’UDA IN CLASSE</a:t>
            </a:r>
          </a:p>
        </p:txBody>
      </p:sp>
      <p:sp>
        <p:nvSpPr>
          <p:cNvPr id="9" name="Text 9"/>
          <p:cNvSpPr txBox="1"/>
          <p:nvPr/>
        </p:nvSpPr>
        <p:spPr>
          <a:xfrm>
            <a:off x="1371600" y="4663440"/>
            <a:ext cx="47548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UDA CPIA orientativa</a:t>
            </a:r>
          </a:p>
          <a:p>
            <a:pPr marL="0" indent="0" algn="l">
              <a:buNone/>
            </a:pPr>
            <a:r>
              <a:rPr lang="it-IT" sz="2700" b="1" dirty="0">
                <a:solidFill>
                  <a:srgbClr val="F0A9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CPIA Montagna</a:t>
            </a:r>
          </a:p>
        </p:txBody>
      </p:sp>
      <p:sp>
        <p:nvSpPr>
          <p:cNvPr id="10" name="Text 10"/>
          <p:cNvSpPr txBox="1"/>
          <p:nvPr/>
        </p:nvSpPr>
        <p:spPr>
          <a:xfrm>
            <a:off x="1371600" y="6263640"/>
            <a:ext cx="47548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it-IT" sz="2100" dirty="0">
                <a:solidFill>
                  <a:srgbClr val="D7DD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format applicato e sperimentato con la classe: dal progetto alla rubrica.</a:t>
            </a:r>
          </a:p>
        </p:txBody>
      </p:sp>
      <p:sp>
        <p:nvSpPr>
          <p:cNvPr id="11" name="Button 11">
            <a:hlinkClick r:id="rId4"/>
          </p:cNvPr>
          <p:cNvSpPr/>
          <p:nvPr/>
        </p:nvSpPr>
        <p:spPr>
          <a:xfrm>
            <a:off x="1371600" y="7863840"/>
            <a:ext cx="4754880" cy="822960"/>
          </a:xfrm>
          <a:prstGeom prst="roundRect">
            <a:avLst>
              <a:gd name="adj" fmla="val 50000"/>
            </a:avLst>
          </a:prstGeom>
          <a:solidFill>
            <a:srgbClr val="F0A944"/>
          </a:solidFill>
          <a:ln>
            <a:noFill/>
          </a:ln>
        </p:spPr>
      </p:sp>
      <p:sp>
        <p:nvSpPr>
          <p:cNvPr id="12" name="Text 12"/>
          <p:cNvSpPr txBox="1"/>
          <p:nvPr/>
        </p:nvSpPr>
        <p:spPr>
          <a:xfrm>
            <a:off x="1371600" y="7863840"/>
            <a:ext cx="47548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it-IT" sz="2250" b="1" dirty="0">
                <a:solidFill>
                  <a:srgbClr val="152840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4"/>
              </a:rPr>
              <a:t>Apri l’UDA (PDF)  →</a:t>
            </a:r>
          </a:p>
        </p:txBody>
      </p:sp>
      <p:sp>
        <p:nvSpPr>
          <p:cNvPr id="13" name="Card 13"/>
          <p:cNvSpPr/>
          <p:nvPr/>
        </p:nvSpPr>
        <p:spPr>
          <a:xfrm>
            <a:off x="6949440" y="2395728"/>
            <a:ext cx="10515600" cy="6839712"/>
          </a:xfrm>
          <a:prstGeom prst="roundRect">
            <a:avLst>
              <a:gd name="adj" fmla="val 3743"/>
            </a:avLst>
          </a:prstGeom>
          <a:solidFill>
            <a:srgbClr val="FFFFFF"/>
          </a:solidFill>
          <a:ln>
            <a:noFill/>
          </a:ln>
          <a:effectLst>
            <a:outerShdw blurRad="152400" dist="381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14" name="Picture 14" descr="UDA orientativa CPIA Montagna"/>
          <p:cNvPicPr>
            <a:picLocks noChangeAspect="1"/>
          </p:cNvPicPr>
          <p:nvPr/>
        </p:nvPicPr>
        <p:blipFill>
          <a:blip r:embed="rId5"/>
          <a:srcRect t="3026"/>
          <a:stretch>
            <a:fillRect/>
          </a:stretch>
        </p:blipFill>
        <p:spPr>
          <a:xfrm>
            <a:off x="7269480" y="2805112"/>
            <a:ext cx="9875520" cy="602094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2913</TotalTime>
  <Words>1840</Words>
  <Application>Microsoft Office PowerPoint</Application>
  <PresentationFormat>Personalizzato</PresentationFormat>
  <Paragraphs>276</Paragraphs>
  <Slides>19</Slides>
  <Notes>17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8" baseType="lpstr">
      <vt:lpstr>Glacial Indifference</vt:lpstr>
      <vt:lpstr>Calibri Light</vt:lpstr>
      <vt:lpstr>Arial</vt:lpstr>
      <vt:lpstr>Roboto</vt:lpstr>
      <vt:lpstr>Poppins</vt:lpstr>
      <vt:lpstr>Georgia</vt:lpstr>
      <vt:lpstr>Calibri (MS)</vt:lpstr>
      <vt:lpstr>Calibri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Edilingua.pptx</dc:title>
  <dc:creator>alessandro</dc:creator>
  <cp:lastModifiedBy>alessandro borri</cp:lastModifiedBy>
  <cp:revision>47</cp:revision>
  <cp:lastPrinted>2026-03-20T17:47:07Z</cp:lastPrinted>
  <dcterms:created xsi:type="dcterms:W3CDTF">2006-08-16T00:00:00Z</dcterms:created>
  <dcterms:modified xsi:type="dcterms:W3CDTF">2026-10-15T12:23:35Z</dcterms:modified>
  <dc:identifier>DAHD8ZR4R7I</dc:identifier>
</cp:coreProperties>
</file>