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</p:sldIdLst>
  <p:sldSz cy="5143500" cx="9144000"/>
  <p:notesSz cx="6858000" cy="9144000"/>
  <p:embeddedFontLst>
    <p:embeddedFont>
      <p:font typeface="Playfair Display"/>
      <p:regular r:id="rId10"/>
      <p:bold r:id="rId11"/>
      <p:italic r:id="rId12"/>
      <p:boldItalic r:id="rId13"/>
    </p:embeddedFont>
    <p:embeddedFont>
      <p:font typeface="Nunito"/>
      <p:regular r:id="rId14"/>
      <p:bold r:id="rId15"/>
      <p:italic r:id="rId16"/>
      <p:boldItalic r:id="rId17"/>
    </p:embeddedFont>
    <p:embeddedFont>
      <p:font typeface="Montserrat"/>
      <p:regular r:id="rId18"/>
      <p:bold r:id="rId19"/>
      <p:italic r:id="rId20"/>
      <p:boldItalic r:id="rId21"/>
    </p:embeddedFont>
    <p:embeddedFont>
      <p:font typeface="Oswald"/>
      <p:regular r:id="rId22"/>
      <p:bold r:id="rId23"/>
    </p:embeddedFont>
    <p:embeddedFont>
      <p:font typeface="Merriweather"/>
      <p:regular r:id="rId24"/>
      <p:bold r:id="rId25"/>
      <p:italic r:id="rId26"/>
      <p:boldItalic r:id="rId2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6A0B8DDC-3BAB-4535-9F22-A1E3F2E4F699}">
  <a:tblStyle styleId="{6A0B8DDC-3BAB-4535-9F22-A1E3F2E4F69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Montserrat-italic.fntdata"/><Relationship Id="rId22" Type="http://schemas.openxmlformats.org/officeDocument/2006/relationships/font" Target="fonts/Oswald-regular.fntdata"/><Relationship Id="rId21" Type="http://schemas.openxmlformats.org/officeDocument/2006/relationships/font" Target="fonts/Montserrat-boldItalic.fntdata"/><Relationship Id="rId24" Type="http://schemas.openxmlformats.org/officeDocument/2006/relationships/font" Target="fonts/Merriweather-regular.fntdata"/><Relationship Id="rId23" Type="http://schemas.openxmlformats.org/officeDocument/2006/relationships/font" Target="fonts/Oswald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font" Target="fonts/Merriweather-italic.fntdata"/><Relationship Id="rId25" Type="http://schemas.openxmlformats.org/officeDocument/2006/relationships/font" Target="fonts/Merriweather-bold.fntdata"/><Relationship Id="rId27" Type="http://schemas.openxmlformats.org/officeDocument/2006/relationships/font" Target="fonts/Merriweather-boldItalic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font" Target="fonts/PlayfairDisplay-bold.fntdata"/><Relationship Id="rId10" Type="http://schemas.openxmlformats.org/officeDocument/2006/relationships/font" Target="fonts/PlayfairDisplay-regular.fntdata"/><Relationship Id="rId13" Type="http://schemas.openxmlformats.org/officeDocument/2006/relationships/font" Target="fonts/PlayfairDisplay-boldItalic.fntdata"/><Relationship Id="rId12" Type="http://schemas.openxmlformats.org/officeDocument/2006/relationships/font" Target="fonts/PlayfairDisplay-italic.fntdata"/><Relationship Id="rId15" Type="http://schemas.openxmlformats.org/officeDocument/2006/relationships/font" Target="fonts/Nunito-bold.fntdata"/><Relationship Id="rId14" Type="http://schemas.openxmlformats.org/officeDocument/2006/relationships/font" Target="fonts/Nunito-regular.fntdata"/><Relationship Id="rId17" Type="http://schemas.openxmlformats.org/officeDocument/2006/relationships/font" Target="fonts/Nunito-boldItalic.fntdata"/><Relationship Id="rId16" Type="http://schemas.openxmlformats.org/officeDocument/2006/relationships/font" Target="fonts/Nunito-italic.fntdata"/><Relationship Id="rId19" Type="http://schemas.openxmlformats.org/officeDocument/2006/relationships/font" Target="fonts/Montserrat-bold.fntdata"/><Relationship Id="rId18" Type="http://schemas.openxmlformats.org/officeDocument/2006/relationships/font" Target="fonts/Montserrat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a1c76c6e03_0_1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ga1c76c6e03_0_1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a1c76c6e03_0_18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a1c76c6e03_0_1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a1c76c6e03_0_1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a1c76c6e03_0_1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4286250" y="0"/>
            <a:ext cx="723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4358475" y="0"/>
            <a:ext cx="3853200" cy="51435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44250" y="3550650"/>
            <a:ext cx="4910100" cy="577800"/>
          </a:xfrm>
          <a:prstGeom prst="rect">
            <a:avLst/>
          </a:prstGeom>
          <a:solidFill>
            <a:schemeClr val="dk2"/>
          </a:solidFill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 txBox="1"/>
          <p:nvPr>
            <p:ph hasCustomPrompt="1" type="title"/>
          </p:nvPr>
        </p:nvSpPr>
        <p:spPr>
          <a:xfrm>
            <a:off x="311700" y="999925"/>
            <a:ext cx="8520600" cy="2146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r>
              <a:t>xx%</a:t>
            </a:r>
          </a:p>
        </p:txBody>
      </p:sp>
      <p:sp>
        <p:nvSpPr>
          <p:cNvPr id="50" name="Google Shape;50;p1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>
                <a:highlight>
                  <a:schemeClr val="dk1"/>
                </a:highlight>
              </a:defRPr>
            </a:lvl1pPr>
            <a:lvl2pPr indent="-317500" lvl="1" marL="9144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dk1"/>
                </a:highlight>
              </a:defRPr>
            </a:lvl2pPr>
            <a:lvl3pPr indent="-317500" lvl="2" marL="13716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dk1"/>
                </a:highlight>
              </a:defRPr>
            </a:lvl3pPr>
            <a:lvl4pPr indent="-317500" lvl="3" marL="18288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dk1"/>
                </a:highlight>
              </a:defRPr>
            </a:lvl4pPr>
            <a:lvl5pPr indent="-317500" lvl="4" marL="22860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dk1"/>
                </a:highlight>
              </a:defRPr>
            </a:lvl5pPr>
            <a:lvl6pPr indent="-317500" lvl="5" marL="27432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dk1"/>
                </a:highlight>
              </a:defRPr>
            </a:lvl6pPr>
            <a:lvl7pPr indent="-317500" lvl="6" marL="32004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dk1"/>
                </a:highlight>
              </a:defRPr>
            </a:lvl7pPr>
            <a:lvl8pPr indent="-317500" lvl="7" marL="36576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dk1"/>
                </a:highlight>
              </a:defRPr>
            </a:lvl8pPr>
            <a:lvl9pPr indent="-317500" lvl="8" marL="4114800" rtl="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51" name="Google Shape;51;p1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accent5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 rot="5400000">
            <a:off x="4550700" y="-498600"/>
            <a:ext cx="42600" cy="8455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" name="Google Shape;17;p3"/>
          <p:cNvSpPr txBox="1"/>
          <p:nvPr>
            <p:ph type="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311700" y="1234050"/>
            <a:ext cx="39999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2" type="body"/>
          </p:nvPr>
        </p:nvSpPr>
        <p:spPr>
          <a:xfrm>
            <a:off x="4832400" y="1234050"/>
            <a:ext cx="39999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0" name="Google Shape;30;p6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3" name="Google Shape;33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7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37" name="Google Shape;37;p8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0" name="Google Shape;4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9"/>
          <p:cNvSpPr txBox="1"/>
          <p:nvPr>
            <p:ph type="title"/>
          </p:nvPr>
        </p:nvSpPr>
        <p:spPr>
          <a:xfrm>
            <a:off x="265500" y="1081675"/>
            <a:ext cx="4045200" cy="1786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2" name="Google Shape;42;p9"/>
          <p:cNvSpPr txBox="1"/>
          <p:nvPr>
            <p:ph idx="1" type="subTitle"/>
          </p:nvPr>
        </p:nvSpPr>
        <p:spPr>
          <a:xfrm>
            <a:off x="265500" y="29214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3" name="Google Shape;43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>
                <a:highlight>
                  <a:schemeClr val="lt1"/>
                </a:highlight>
              </a:defRPr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lt1"/>
                </a:highlight>
              </a:defRPr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lt1"/>
                </a:highlight>
              </a:defRPr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lt1"/>
                </a:highlight>
              </a:defRPr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lt1"/>
                </a:highlight>
              </a:defRPr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lt1"/>
                </a:highlight>
              </a:defRPr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lt1"/>
                </a:highlight>
              </a:defRPr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lt1"/>
                </a:highlight>
              </a:defRPr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>
                <a:highlight>
                  <a:schemeClr val="lt1"/>
                </a:highlight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>
                <a:highlight>
                  <a:schemeClr val="dk1"/>
                </a:highlight>
              </a:defRPr>
            </a:lvl1pPr>
          </a:lstStyle>
          <a:p/>
        </p:txBody>
      </p:sp>
      <p:sp>
        <p:nvSpPr>
          <p:cNvPr id="47" name="Google Shape;47;p10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pop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Playfair Display"/>
              <a:buChar char="●"/>
              <a:defRPr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indent="-317500" lvl="1" marL="914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○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indent="-317500" lvl="2" marL="1371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■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indent="-317500" lvl="3" marL="1828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●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indent="-317500" lvl="4" marL="22860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○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indent="-317500" lvl="5" marL="2743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■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indent="-317500" lvl="6" marL="3200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●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indent="-317500" lvl="7" marL="3657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○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indent="-317500" lvl="8" marL="411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Playfair Display"/>
              <a:buChar char="■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rtl="0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rtl="0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rtl="0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rtl="0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rtl="0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rtl="0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rtl="0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rtl="0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>
    <mc:Choice Requires="p14">
      <p:transition spd="slow" p14:dur="1000">
        <p:fade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3"/>
          <p:cNvSpPr txBox="1"/>
          <p:nvPr>
            <p:ph type="title"/>
          </p:nvPr>
        </p:nvSpPr>
        <p:spPr>
          <a:xfrm>
            <a:off x="311700" y="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 sz="2600">
                <a:latin typeface="Merriweather"/>
                <a:ea typeface="Merriweather"/>
                <a:cs typeface="Merriweather"/>
                <a:sym typeface="Merriweather"/>
              </a:rPr>
              <a:t>Repertorio di compiti di realtà in DDI</a:t>
            </a:r>
            <a:endParaRPr sz="2600">
              <a:latin typeface="Merriweather"/>
              <a:ea typeface="Merriweather"/>
              <a:cs typeface="Merriweather"/>
              <a:sym typeface="Merriweather"/>
            </a:endParaRPr>
          </a:p>
        </p:txBody>
      </p:sp>
      <p:graphicFrame>
        <p:nvGraphicFramePr>
          <p:cNvPr id="59" name="Google Shape;59;p13"/>
          <p:cNvGraphicFramePr/>
          <p:nvPr/>
        </p:nvGraphicFramePr>
        <p:xfrm>
          <a:off x="268525" y="5727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{6A0B8DDC-3BAB-4535-9F22-A1E3F2E4F699}</a:tableStyleId>
              </a:tblPr>
              <a:tblGrid>
                <a:gridCol w="2914900"/>
                <a:gridCol w="2995575"/>
                <a:gridCol w="2696475"/>
              </a:tblGrid>
              <a:tr h="3849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">
                          <a:latin typeface="Nunito"/>
                          <a:ea typeface="Nunito"/>
                          <a:cs typeface="Nunito"/>
                          <a:sym typeface="Nunito"/>
                        </a:rPr>
                        <a:t>COMPITO DI REALT</a:t>
                      </a:r>
                      <a:r>
                        <a:rPr b="1" lang="it">
                          <a:solidFill>
                            <a:schemeClr val="dk2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À</a:t>
                      </a:r>
                      <a:r>
                        <a:rPr b="1" lang="it">
                          <a:latin typeface="Nunito"/>
                          <a:ea typeface="Nunito"/>
                          <a:cs typeface="Nunito"/>
                          <a:sym typeface="Nunito"/>
                        </a:rPr>
                        <a:t> / </a:t>
                      </a:r>
                      <a:endParaRPr b="1"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">
                          <a:latin typeface="Nunito"/>
                          <a:ea typeface="Nunito"/>
                          <a:cs typeface="Nunito"/>
                          <a:sym typeface="Nunito"/>
                        </a:rPr>
                        <a:t>PROVA DI COMPETENZA</a:t>
                      </a:r>
                      <a:endParaRPr b="1"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">
                          <a:latin typeface="Nunito"/>
                          <a:ea typeface="Nunito"/>
                          <a:cs typeface="Nunito"/>
                          <a:sym typeface="Nunito"/>
                        </a:rPr>
                        <a:t>PRODOTTO</a:t>
                      </a:r>
                      <a:endParaRPr b="1"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">
                          <a:latin typeface="Nunito"/>
                          <a:ea typeface="Nunito"/>
                          <a:cs typeface="Nunito"/>
                          <a:sym typeface="Nunito"/>
                        </a:rPr>
                        <a:t>STRUMENTI IN DAD</a:t>
                      </a:r>
                      <a:endParaRPr b="1"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9638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">
                          <a:latin typeface="Nunito"/>
                          <a:ea typeface="Nunito"/>
                          <a:cs typeface="Nunito"/>
                          <a:sym typeface="Nunito"/>
                        </a:rPr>
                        <a:t>Indagare fenomeni sociali, storici, economici, professionali e ricercare informazioni</a:t>
                      </a:r>
                      <a:endParaRPr b="1"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T="91425" marB="91425" marR="91425" marL="91425"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>
                          <a:latin typeface="Nunito"/>
                          <a:ea typeface="Nunito"/>
                          <a:cs typeface="Nunito"/>
                          <a:sym typeface="Nunito"/>
                        </a:rPr>
                        <a:t>Scheda di ricerca</a:t>
                      </a:r>
                      <a:endParaRPr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>
                          <a:latin typeface="Nunito"/>
                          <a:ea typeface="Nunito"/>
                          <a:cs typeface="Nunito"/>
                          <a:sym typeface="Nunito"/>
                        </a:rPr>
                        <a:t>mappa con ipertesto</a:t>
                      </a:r>
                      <a:endParaRPr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>
                          <a:latin typeface="Nunito"/>
                          <a:ea typeface="Nunito"/>
                          <a:cs typeface="Nunito"/>
                          <a:sym typeface="Nunito"/>
                        </a:rPr>
                        <a:t>report con dati, tabelle, grafici e interpretazioni dei risultati</a:t>
                      </a:r>
                      <a:endParaRPr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T="91425" marB="91425" marR="91425" marL="91425"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>
                          <a:latin typeface="Nunito"/>
                          <a:ea typeface="Nunito"/>
                          <a:cs typeface="Nunito"/>
                          <a:sym typeface="Nunito"/>
                        </a:rPr>
                        <a:t>Siti web, Documenti condivisi (Google Fogli, Documenti, Presentazioni)</a:t>
                      </a:r>
                      <a:endParaRPr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>
                          <a:latin typeface="Nunito"/>
                          <a:ea typeface="Nunito"/>
                          <a:cs typeface="Nunito"/>
                          <a:sym typeface="Nunito"/>
                        </a:rPr>
                        <a:t>C-Maps, Mindmup, Mindmaps</a:t>
                      </a:r>
                      <a:endParaRPr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T="91425" marB="91425" marR="91425" marL="91425"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</a:tr>
              <a:tr h="9638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">
                          <a:latin typeface="Nunito"/>
                          <a:ea typeface="Nunito"/>
                          <a:cs typeface="Nunito"/>
                          <a:sym typeface="Nunito"/>
                        </a:rPr>
                        <a:t>Raccontare se stessi, intrattenere gli altri, offrire un servizio utile alla società</a:t>
                      </a:r>
                      <a:endParaRPr b="1"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>
                          <a:latin typeface="Nunito"/>
                          <a:ea typeface="Nunito"/>
                          <a:cs typeface="Nunito"/>
                          <a:sym typeface="Nunito"/>
                        </a:rPr>
                        <a:t>Creazione di un blog o di una pagina web su cui raccontare fiabe e intrattenere in modo educativo i bambini</a:t>
                      </a:r>
                      <a:endParaRPr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>
                          <a:latin typeface="Nunito"/>
                          <a:ea typeface="Nunito"/>
                          <a:cs typeface="Nunito"/>
                          <a:sym typeface="Nunito"/>
                        </a:rPr>
                        <a:t>Wordpress, Blogger, Google sites</a:t>
                      </a:r>
                      <a:endParaRPr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T="91425" marB="91425" marR="91425" marL="91425"/>
                </a:tc>
              </a:tr>
              <a:tr h="9115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">
                          <a:latin typeface="Nunito"/>
                          <a:ea typeface="Nunito"/>
                          <a:cs typeface="Nunito"/>
                          <a:sym typeface="Nunito"/>
                        </a:rPr>
                        <a:t>Argomentare e confrontarsi su temi etici e problematiche della società contemporanea</a:t>
                      </a:r>
                      <a:endParaRPr b="1"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>
                          <a:latin typeface="Nunito"/>
                          <a:ea typeface="Nunito"/>
                          <a:cs typeface="Nunito"/>
                          <a:sym typeface="Nunito"/>
                        </a:rPr>
                        <a:t>Registrazione di un debate tra due gruppi</a:t>
                      </a:r>
                      <a:endParaRPr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>
                          <a:latin typeface="Nunito"/>
                          <a:ea typeface="Nunito"/>
                          <a:cs typeface="Nunito"/>
                          <a:sym typeface="Nunito"/>
                        </a:rPr>
                        <a:t>Google Meet con funzione registrazione </a:t>
                      </a:r>
                      <a:endParaRPr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T="91425" marB="91425" marR="91425" marL="91425"/>
                </a:tc>
              </a:tr>
              <a:tr h="9115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">
                          <a:latin typeface="Nunito"/>
                          <a:ea typeface="Nunito"/>
                          <a:cs typeface="Nunito"/>
                          <a:sym typeface="Nunito"/>
                        </a:rPr>
                        <a:t>Rielaborare in modo creativo e personale un argomento di studio; realizzare un videotutorial </a:t>
                      </a:r>
                      <a:endParaRPr b="1"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>
                          <a:latin typeface="Nunito"/>
                          <a:ea typeface="Nunito"/>
                          <a:cs typeface="Nunito"/>
                          <a:sym typeface="Nunito"/>
                        </a:rPr>
                        <a:t>Registrazione di una videolezione da parte degli studenti</a:t>
                      </a:r>
                      <a:endParaRPr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>
                          <a:latin typeface="Nunito"/>
                          <a:ea typeface="Nunito"/>
                          <a:cs typeface="Nunito"/>
                          <a:sym typeface="Nunito"/>
                        </a:rPr>
                        <a:t>Youtube</a:t>
                      </a:r>
                      <a:endParaRPr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4" name="Google Shape;64;p14"/>
          <p:cNvGraphicFramePr/>
          <p:nvPr/>
        </p:nvGraphicFramePr>
        <p:xfrm>
          <a:off x="296400" y="3442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{6A0B8DDC-3BAB-4535-9F22-A1E3F2E4F699}</a:tableStyleId>
              </a:tblPr>
              <a:tblGrid>
                <a:gridCol w="2800100"/>
                <a:gridCol w="2953175"/>
                <a:gridCol w="2647025"/>
              </a:tblGrid>
              <a:tr h="5713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">
                          <a:latin typeface="Nunito"/>
                          <a:ea typeface="Nunito"/>
                          <a:cs typeface="Nunito"/>
                          <a:sym typeface="Nunito"/>
                        </a:rPr>
                        <a:t>COMPITO DI REALT</a:t>
                      </a:r>
                      <a:r>
                        <a:rPr b="1" lang="it">
                          <a:solidFill>
                            <a:schemeClr val="dk2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À</a:t>
                      </a:r>
                      <a:r>
                        <a:rPr b="1" lang="it">
                          <a:latin typeface="Nunito"/>
                          <a:ea typeface="Nunito"/>
                          <a:cs typeface="Nunito"/>
                          <a:sym typeface="Nunito"/>
                        </a:rPr>
                        <a:t> / </a:t>
                      </a:r>
                      <a:endParaRPr b="1"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">
                          <a:latin typeface="Nunito"/>
                          <a:ea typeface="Nunito"/>
                          <a:cs typeface="Nunito"/>
                          <a:sym typeface="Nunito"/>
                        </a:rPr>
                        <a:t>PROVA DI COMPETENZA</a:t>
                      </a:r>
                      <a:endParaRPr b="1"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T="91425" marB="91425" marR="91425" marL="91425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">
                          <a:latin typeface="Nunito"/>
                          <a:ea typeface="Nunito"/>
                          <a:cs typeface="Nunito"/>
                          <a:sym typeface="Nunito"/>
                        </a:rPr>
                        <a:t>PRODOTTO</a:t>
                      </a:r>
                      <a:endParaRPr b="1"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T="91425" marB="91425" marR="91425" marL="91425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">
                          <a:latin typeface="Nunito"/>
                          <a:ea typeface="Nunito"/>
                          <a:cs typeface="Nunito"/>
                          <a:sym typeface="Nunito"/>
                        </a:rPr>
                        <a:t>STRUMENTI IN DAD</a:t>
                      </a:r>
                      <a:endParaRPr b="1"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T="91425" marB="91425" marR="91425" marL="91425">
                    <a:solidFill>
                      <a:srgbClr val="EFEFEF"/>
                    </a:solidFill>
                  </a:tcPr>
                </a:tc>
              </a:tr>
              <a:tr h="9638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">
                          <a:latin typeface="Nunito"/>
                          <a:ea typeface="Nunito"/>
                          <a:cs typeface="Nunito"/>
                          <a:sym typeface="Nunito"/>
                        </a:rPr>
                        <a:t>Elaborare testi regolativi e informativi sui comportamenti corretti da tenere </a:t>
                      </a:r>
                      <a:endParaRPr b="1"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>
                          <a:latin typeface="Nunito"/>
                          <a:ea typeface="Nunito"/>
                          <a:cs typeface="Nunito"/>
                          <a:sym typeface="Nunito"/>
                        </a:rPr>
                        <a:t>Registrazione di un video o elaborazione di una presentazione o di un documento di testo</a:t>
                      </a:r>
                      <a:endParaRPr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>
                          <a:latin typeface="Nunito"/>
                          <a:ea typeface="Nunito"/>
                          <a:cs typeface="Nunito"/>
                          <a:sym typeface="Nunito"/>
                        </a:rPr>
                        <a:t>Youtube, Google presentazioni o documenti</a:t>
                      </a:r>
                      <a:endParaRPr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T="91425" marB="91425" marR="91425" marL="91425"/>
                </a:tc>
              </a:tr>
              <a:tr h="9638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">
                          <a:latin typeface="Nunito"/>
                          <a:ea typeface="Nunito"/>
                          <a:cs typeface="Nunito"/>
                          <a:sym typeface="Nunito"/>
                        </a:rPr>
                        <a:t>Confrontare e analizzare criticamente più articoli su una stessa notizia / confutare una fake news</a:t>
                      </a:r>
                      <a:endParaRPr b="1"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>
                          <a:latin typeface="Nunito"/>
                          <a:ea typeface="Nunito"/>
                          <a:cs typeface="Nunito"/>
                          <a:sym typeface="Nunito"/>
                        </a:rPr>
                        <a:t>Realizzare una rassegna stampa con commenti e confronti sugli articoli; smentire una fake news con la ricerca di siti autorevoli</a:t>
                      </a:r>
                      <a:endParaRPr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>
                          <a:latin typeface="Nunito"/>
                          <a:ea typeface="Nunito"/>
                          <a:cs typeface="Nunito"/>
                          <a:sym typeface="Nunito"/>
                        </a:rPr>
                        <a:t>Siti web, Google presentazioni, Mappe interattive con link agli articoli</a:t>
                      </a:r>
                      <a:endParaRPr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T="91425" marB="91425" marR="91425" marL="91425"/>
                </a:tc>
              </a:tr>
              <a:tr h="9115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">
                          <a:latin typeface="Nunito"/>
                          <a:ea typeface="Nunito"/>
                          <a:cs typeface="Nunito"/>
                          <a:sym typeface="Nunito"/>
                        </a:rPr>
                        <a:t>Informare o sostenere una propria opinione su una tematica di attualità</a:t>
                      </a:r>
                      <a:endParaRPr b="1"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>
                          <a:latin typeface="Nunito"/>
                          <a:ea typeface="Nunito"/>
                          <a:cs typeface="Nunito"/>
                          <a:sym typeface="Nunito"/>
                        </a:rPr>
                        <a:t>Registrazione di un podcast audio;</a:t>
                      </a:r>
                      <a:endParaRPr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>
                          <a:latin typeface="Nunito"/>
                          <a:ea typeface="Nunito"/>
                          <a:cs typeface="Nunito"/>
                          <a:sym typeface="Nunito"/>
                        </a:rPr>
                        <a:t>scrivere una mail alla redazione di un quotidiano on line</a:t>
                      </a:r>
                      <a:endParaRPr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>
                          <a:latin typeface="Nunito"/>
                          <a:ea typeface="Nunito"/>
                          <a:cs typeface="Nunito"/>
                          <a:sym typeface="Nunito"/>
                        </a:rPr>
                        <a:t>Spreaker per podcast; Google documenti e account di posta elettronica</a:t>
                      </a:r>
                      <a:endParaRPr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T="91425" marB="91425" marR="91425" marL="91425"/>
                </a:tc>
              </a:tr>
              <a:tr h="9115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it">
                          <a:latin typeface="Nunito"/>
                          <a:ea typeface="Nunito"/>
                          <a:cs typeface="Nunito"/>
                          <a:sym typeface="Nunito"/>
                        </a:rPr>
                        <a:t>Presentare le peculiarità del proprio territorio</a:t>
                      </a:r>
                      <a:endParaRPr b="1"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>
                          <a:latin typeface="Nunito"/>
                          <a:ea typeface="Nunito"/>
                          <a:cs typeface="Nunito"/>
                          <a:sym typeface="Nunito"/>
                        </a:rPr>
                        <a:t>Effettuare una ricerca, raccogliere immagini, video e informazioni, da rielaborare su una presentazione digitale o un piccolo e-book</a:t>
                      </a:r>
                      <a:endParaRPr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>
                          <a:latin typeface="Nunito"/>
                          <a:ea typeface="Nunito"/>
                          <a:cs typeface="Nunito"/>
                          <a:sym typeface="Nunito"/>
                        </a:rPr>
                        <a:t>Siti web, Youtube, Google immagini, Google presentazioni, </a:t>
                      </a:r>
                      <a:endParaRPr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9" name="Google Shape;69;p15"/>
          <p:cNvGraphicFramePr/>
          <p:nvPr/>
        </p:nvGraphicFramePr>
        <p:xfrm>
          <a:off x="260875" y="3110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{6A0B8DDC-3BAB-4535-9F22-A1E3F2E4F699}</a:tableStyleId>
              </a:tblPr>
              <a:tblGrid>
                <a:gridCol w="2996525"/>
                <a:gridCol w="3000600"/>
                <a:gridCol w="2625125"/>
              </a:tblGrid>
              <a:tr h="38495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">
                          <a:latin typeface="Nunito"/>
                          <a:ea typeface="Nunito"/>
                          <a:cs typeface="Nunito"/>
                          <a:sym typeface="Nunito"/>
                        </a:rPr>
                        <a:t>COMPITO DI REALT</a:t>
                      </a:r>
                      <a:r>
                        <a:rPr b="1" lang="it">
                          <a:solidFill>
                            <a:schemeClr val="dk2"/>
                          </a:solidFill>
                          <a:latin typeface="Nunito"/>
                          <a:ea typeface="Nunito"/>
                          <a:cs typeface="Nunito"/>
                          <a:sym typeface="Nunito"/>
                        </a:rPr>
                        <a:t>À</a:t>
                      </a:r>
                      <a:r>
                        <a:rPr b="1" lang="it">
                          <a:latin typeface="Nunito"/>
                          <a:ea typeface="Nunito"/>
                          <a:cs typeface="Nunito"/>
                          <a:sym typeface="Nunito"/>
                        </a:rPr>
                        <a:t> / </a:t>
                      </a:r>
                      <a:endParaRPr b="1"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">
                          <a:latin typeface="Nunito"/>
                          <a:ea typeface="Nunito"/>
                          <a:cs typeface="Nunito"/>
                          <a:sym typeface="Nunito"/>
                        </a:rPr>
                        <a:t>PROVA DI COMPETENZA</a:t>
                      </a:r>
                      <a:endParaRPr b="1"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T="91425" marB="91425" marR="91425" marL="91425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">
                          <a:latin typeface="Nunito"/>
                          <a:ea typeface="Nunito"/>
                          <a:cs typeface="Nunito"/>
                          <a:sym typeface="Nunito"/>
                        </a:rPr>
                        <a:t>PRODOTTO</a:t>
                      </a:r>
                      <a:endParaRPr b="1"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T="91425" marB="91425" marR="91425" marL="91425"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">
                          <a:latin typeface="Nunito"/>
                          <a:ea typeface="Nunito"/>
                          <a:cs typeface="Nunito"/>
                          <a:sym typeface="Nunito"/>
                        </a:rPr>
                        <a:t>STRUMENTI IN DAD</a:t>
                      </a:r>
                      <a:endParaRPr b="1"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T="91425" marB="91425" marR="91425" marL="91425">
                    <a:solidFill>
                      <a:srgbClr val="EFEFEF"/>
                    </a:solidFill>
                  </a:tcPr>
                </a:tc>
              </a:tr>
              <a:tr h="9638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">
                          <a:latin typeface="Nunito"/>
                          <a:ea typeface="Nunito"/>
                          <a:cs typeface="Nunito"/>
                          <a:sym typeface="Nunito"/>
                        </a:rPr>
                        <a:t>Ideare e pianificare un progetto a partire da un argomento degli insegnamenti professionali</a:t>
                      </a:r>
                      <a:endParaRPr b="1"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>
                          <a:latin typeface="Nunito"/>
                          <a:ea typeface="Nunito"/>
                          <a:cs typeface="Nunito"/>
                          <a:sym typeface="Nunito"/>
                        </a:rPr>
                        <a:t>Ideazione e pianificazione di un project work, da realizzare poi in presenza</a:t>
                      </a:r>
                      <a:endParaRPr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>
                          <a:latin typeface="Nunito"/>
                          <a:ea typeface="Nunito"/>
                          <a:cs typeface="Nunito"/>
                          <a:sym typeface="Nunito"/>
                        </a:rPr>
                        <a:t>Google documenti o presentazioni</a:t>
                      </a:r>
                      <a:endParaRPr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T="91425" marB="91425" marR="91425" marL="91425"/>
                </a:tc>
              </a:tr>
              <a:tr h="9638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">
                          <a:latin typeface="Nunito"/>
                          <a:ea typeface="Nunito"/>
                          <a:cs typeface="Nunito"/>
                          <a:sym typeface="Nunito"/>
                        </a:rPr>
                        <a:t>Progettare un prodotto, un manufatto, un elaborato</a:t>
                      </a:r>
                      <a:endParaRPr b="1"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>
                          <a:latin typeface="Nunito"/>
                          <a:ea typeface="Nunito"/>
                          <a:cs typeface="Nunito"/>
                          <a:sym typeface="Nunito"/>
                        </a:rPr>
                        <a:t>Ideazione, disegno e progettazione di un prodotto</a:t>
                      </a:r>
                      <a:endParaRPr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>
                          <a:latin typeface="Nunito"/>
                          <a:ea typeface="Nunito"/>
                          <a:cs typeface="Nunito"/>
                          <a:sym typeface="Nunito"/>
                        </a:rPr>
                        <a:t>Google documenti o presentazioni, software per la progettazione</a:t>
                      </a:r>
                      <a:endParaRPr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T="91425" marB="91425" marR="91425" marL="91425"/>
                </a:tc>
              </a:tr>
              <a:tr h="9638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">
                          <a:latin typeface="Nunito"/>
                          <a:ea typeface="Nunito"/>
                          <a:cs typeface="Nunito"/>
                          <a:sym typeface="Nunito"/>
                        </a:rPr>
                        <a:t>Realizzare manuali di istruzioni, di uso e manutenzione, di riparazione </a:t>
                      </a:r>
                      <a:endParaRPr b="1"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>
                          <a:latin typeface="Nunito"/>
                          <a:ea typeface="Nunito"/>
                          <a:cs typeface="Nunito"/>
                          <a:sym typeface="Nunito"/>
                        </a:rPr>
                        <a:t>Opuscoli con istruzioni e immagini</a:t>
                      </a:r>
                      <a:endParaRPr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>
                          <a:latin typeface="Nunito"/>
                          <a:ea typeface="Nunito"/>
                          <a:cs typeface="Nunito"/>
                          <a:sym typeface="Nunito"/>
                        </a:rPr>
                        <a:t>Google documenti o presentazioni, e-book </a:t>
                      </a:r>
                      <a:endParaRPr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T="91425" marB="91425" marR="91425" marL="91425"/>
                </a:tc>
              </a:tr>
              <a:tr h="9115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it">
                          <a:latin typeface="Nunito"/>
                          <a:ea typeface="Nunito"/>
                          <a:cs typeface="Nunito"/>
                          <a:sym typeface="Nunito"/>
                        </a:rPr>
                        <a:t>Scrivere recensioni, commenti ed interpretazioni su film, libri, testi tecnici e professionali</a:t>
                      </a:r>
                      <a:endParaRPr b="1"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>
                          <a:latin typeface="Nunito"/>
                          <a:ea typeface="Nunito"/>
                          <a:cs typeface="Nunito"/>
                          <a:sym typeface="Nunito"/>
                        </a:rPr>
                        <a:t>Scheda di recensione; articoli su blog</a:t>
                      </a:r>
                      <a:endParaRPr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>
                          <a:latin typeface="Nunito"/>
                          <a:ea typeface="Nunito"/>
                          <a:cs typeface="Nunito"/>
                          <a:sym typeface="Nunito"/>
                        </a:rPr>
                        <a:t>Wordpress, blogger, google documenti</a:t>
                      </a:r>
                      <a:endParaRPr>
                        <a:latin typeface="Nunito"/>
                        <a:ea typeface="Nunito"/>
                        <a:cs typeface="Nunito"/>
                        <a:sym typeface="Nunito"/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70" name="Google Shape;70;p15"/>
          <p:cNvSpPr txBox="1"/>
          <p:nvPr/>
        </p:nvSpPr>
        <p:spPr>
          <a:xfrm>
            <a:off x="260750" y="4641700"/>
            <a:ext cx="8622300" cy="34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Pop">
  <a:themeElements>
    <a:clrScheme name="Pop">
      <a:dk1>
        <a:srgbClr val="F8E71C"/>
      </a:dk1>
      <a:lt1>
        <a:srgbClr val="FFFFFF"/>
      </a:lt1>
      <a:dk2>
        <a:srgbClr val="000000"/>
      </a:dk2>
      <a:lt2>
        <a:srgbClr val="D9D9D9"/>
      </a:lt2>
      <a:accent1>
        <a:srgbClr val="666666"/>
      </a:accent1>
      <a:accent2>
        <a:srgbClr val="483165"/>
      </a:accent2>
      <a:accent3>
        <a:srgbClr val="EB1E95"/>
      </a:accent3>
      <a:accent4>
        <a:srgbClr val="0F9D58"/>
      </a:accent4>
      <a:accent5>
        <a:srgbClr val="01AFD1"/>
      </a:accent5>
      <a:accent6>
        <a:srgbClr val="9C27B0"/>
      </a:accent6>
      <a:hlink>
        <a:srgbClr val="01AFD1"/>
      </a:hlink>
      <a:folHlink>
        <a:srgbClr val="01AFD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