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  <p:embeddedFont>
      <p:font typeface="Playfair Display"/>
      <p:regular r:id="rId32"/>
      <p:bold r:id="rId33"/>
      <p:italic r:id="rId34"/>
      <p:boldItalic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Oswald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regular.fntdata"/><Relationship Id="rId20" Type="http://schemas.openxmlformats.org/officeDocument/2006/relationships/slide" Target="slides/slide15.xml"/><Relationship Id="rId41" Type="http://schemas.openxmlformats.org/officeDocument/2006/relationships/font" Target="fonts/Oswald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33" Type="http://schemas.openxmlformats.org/officeDocument/2006/relationships/font" Target="fonts/PlayfairDisplay-bold.fntdata"/><Relationship Id="rId10" Type="http://schemas.openxmlformats.org/officeDocument/2006/relationships/slide" Target="slides/slide5.xml"/><Relationship Id="rId32" Type="http://schemas.openxmlformats.org/officeDocument/2006/relationships/font" Target="fonts/PlayfairDisplay-regular.fntdata"/><Relationship Id="rId13" Type="http://schemas.openxmlformats.org/officeDocument/2006/relationships/slide" Target="slides/slide8.xml"/><Relationship Id="rId35" Type="http://schemas.openxmlformats.org/officeDocument/2006/relationships/font" Target="fonts/PlayfairDisplay-boldItalic.fntdata"/><Relationship Id="rId12" Type="http://schemas.openxmlformats.org/officeDocument/2006/relationships/slide" Target="slides/slide7.xml"/><Relationship Id="rId34" Type="http://schemas.openxmlformats.org/officeDocument/2006/relationships/font" Target="fonts/PlayfairDisplay-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26;p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cs.google.com/document/d/1vKsCtBcFEO4wvi3ag0HMrMO4DlwouSUC/edit?usp=sharing&amp;ouid=100471577187951491170&amp;rtpof=true&amp;sd=true" TargetMode="External"/><Relationship Id="rId4" Type="http://schemas.openxmlformats.org/officeDocument/2006/relationships/hyperlink" Target="https://docs.google.com/presentation/d/1vaB_eq2InDN8jWiP239yRfzpiOxR-GgGEaORQfM3Mto/edit?usp=sharing" TargetMode="External"/><Relationship Id="rId5" Type="http://schemas.openxmlformats.org/officeDocument/2006/relationships/hyperlink" Target="https://docs.google.com/presentation/d/1WHyhyuQmI5bQJV48XaBHSncxWikSIGTKtTXx1xma5eg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ctrTitle"/>
          </p:nvPr>
        </p:nvSpPr>
        <p:spPr>
          <a:xfrm>
            <a:off x="512700" y="1275550"/>
            <a:ext cx="8118600" cy="23064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it-IT" sz="4400">
                <a:latin typeface="Proxima Nova"/>
                <a:ea typeface="Proxima Nova"/>
                <a:cs typeface="Proxima Nova"/>
                <a:sym typeface="Proxima Nova"/>
              </a:rPr>
              <a:t>Progettare </a:t>
            </a:r>
            <a:br>
              <a:rPr lang="it-IT" sz="4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it-IT" sz="4400">
                <a:latin typeface="Proxima Nova"/>
                <a:ea typeface="Proxima Nova"/>
                <a:cs typeface="Proxima Nova"/>
                <a:sym typeface="Proxima Nova"/>
              </a:rPr>
              <a:t>Unità di apprendimento </a:t>
            </a:r>
            <a:br>
              <a:rPr lang="it-IT" sz="4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it-IT" sz="4400">
                <a:latin typeface="Proxima Nova"/>
                <a:ea typeface="Proxima Nova"/>
                <a:cs typeface="Proxima Nova"/>
                <a:sym typeface="Proxima Nova"/>
              </a:rPr>
              <a:t>(UdA)</a:t>
            </a:r>
            <a:endParaRPr sz="4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" name="Google Shape;55;p12"/>
          <p:cNvSpPr txBox="1"/>
          <p:nvPr>
            <p:ph idx="1" type="subTitle"/>
          </p:nvPr>
        </p:nvSpPr>
        <p:spPr>
          <a:xfrm>
            <a:off x="512700" y="3564901"/>
            <a:ext cx="8118600" cy="8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1" lang="it-IT">
                <a:latin typeface="Proxima Nova"/>
                <a:ea typeface="Proxima Nova"/>
                <a:cs typeface="Proxima Nova"/>
                <a:sym typeface="Proxima Nova"/>
              </a:rPr>
              <a:t>Spunti per la progettazione interdisciplinare 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1" lang="it-IT">
                <a:latin typeface="Proxima Nova"/>
                <a:ea typeface="Proxima Nova"/>
                <a:cs typeface="Proxima Nova"/>
                <a:sym typeface="Proxima Nova"/>
              </a:rPr>
              <a:t>nei Nuovi Professionali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56;p12"/>
          <p:cNvSpPr txBox="1"/>
          <p:nvPr/>
        </p:nvSpPr>
        <p:spPr>
          <a:xfrm>
            <a:off x="5885850" y="4158700"/>
            <a:ext cx="31419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113263" y="34171"/>
            <a:ext cx="3840435" cy="5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2000">
                <a:solidFill>
                  <a:schemeClr val="accent5"/>
                </a:solidFill>
                <a:highlight>
                  <a:srgbClr val="F8E71C"/>
                </a:highlight>
              </a:rPr>
              <a:t>Prima tappa: l'ideazione dell'UdA</a:t>
            </a:r>
            <a:endParaRPr b="1" sz="2000">
              <a:solidFill>
                <a:schemeClr val="accent5"/>
              </a:solidFill>
              <a:highlight>
                <a:srgbClr val="F8E71C"/>
              </a:highlight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115514" y="534604"/>
            <a:ext cx="8913093" cy="15008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Per sviluppare l'idea di UdA occorre partire dall'</a:t>
            </a:r>
            <a:r>
              <a:rPr b="1" lang="it-IT" sz="1200">
                <a:latin typeface="Proxima Nova"/>
                <a:ea typeface="Proxima Nova"/>
                <a:cs typeface="Proxima Nova"/>
                <a:sym typeface="Proxima Nova"/>
              </a:rPr>
              <a:t>individuazione delle competenze obiettivo</a:t>
            </a: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, cioè da quelle competenze fondamentali che caratterizzano il percorso formativo specifico e che si intendono sviluppare al massimo grado di QNQ.</a:t>
            </a:r>
            <a:endParaRPr/>
          </a:p>
          <a:p>
            <a:pPr indent="0" lvl="0" marL="1397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Tali competenze obiettivo devono essere valorizzate all'interno del curricolo (in durata e qualità degli interventi didattici) e promosse soprattutto attraverso UdA strategiche.</a:t>
            </a:r>
            <a:endParaRPr/>
          </a:p>
          <a:p>
            <a:pPr indent="0" lvl="0" marL="1397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303094" y="2038328"/>
            <a:ext cx="2871265" cy="2845138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Vanno ricercate e selezionate: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negli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allegati C 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delle Linee guida per l'area di indirizzo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negli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allegati A e B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per l'area generale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Vanno inserite nel punto 7 del prospetto generale dell'UdA: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distinguendole per area e numerandole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 utilizzando la dicitura giusta relativa all'anno di corso (biennio, terzo, quarto, quinto anno)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3882435" y="76935"/>
            <a:ext cx="50654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1: Individuare le competenze obiettivo</a:t>
            </a:r>
            <a:endParaRPr b="1" i="0" sz="2000" u="none" cap="none" strike="noStrike">
              <a:solidFill>
                <a:schemeClr val="accent5"/>
              </a:solidFill>
              <a:highlight>
                <a:srgbClr val="F8E71C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Immagine che contiene testo&#10;&#10;Descrizione generata automaticamente" id="120" name="Google Shape;120;p21"/>
          <p:cNvPicPr preferRelativeResize="0"/>
          <p:nvPr/>
        </p:nvPicPr>
        <p:blipFill rotWithShape="1">
          <a:blip r:embed="rId3">
            <a:alphaModFix/>
          </a:blip>
          <a:srcRect b="7514" l="16721" r="16395" t="22254"/>
          <a:stretch/>
        </p:blipFill>
        <p:spPr>
          <a:xfrm>
            <a:off x="3375027" y="1673227"/>
            <a:ext cx="5638814" cy="3354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06722" y="724628"/>
            <a:ext cx="8585407" cy="14309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A partire dalle competenze obiettivo individuate, bisogna immaginare in quale/i compiti di realtà possano essere promosse e valutate.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Il compito di realtà è una situazione problema, che va descritta in termini di prestazioni da svolgere in uno o più contesti (simulativi o autentici). E' connesso da un lato alle competenze, dall'altro al </a:t>
            </a:r>
            <a:r>
              <a:rPr b="1" lang="it-IT" sz="1200">
                <a:latin typeface="Proxima Nova"/>
                <a:ea typeface="Proxima Nova"/>
                <a:cs typeface="Proxima Nova"/>
                <a:sym typeface="Proxima Nova"/>
              </a:rPr>
              <a:t>tema di riferimento dell'UdA.</a:t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t-IT" sz="1200">
                <a:latin typeface="Proxima Nova"/>
                <a:ea typeface="Proxima Nova"/>
                <a:cs typeface="Proxima Nova"/>
                <a:sym typeface="Proxima Nova"/>
              </a:rPr>
              <a:t>Il tema dell'UdA è frutto di una convergenza tematica tra le discipline che vi partecipano.</a:t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231779"/>
            <a:ext cx="3189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600">
                <a:solidFill>
                  <a:schemeClr val="accent5"/>
                </a:solidFill>
                <a:highlight>
                  <a:srgbClr val="F8E71C"/>
                </a:highlight>
              </a:rPr>
              <a:t>Prima tappa: l'ideazione dell'UdA</a:t>
            </a:r>
            <a:endParaRPr sz="16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4529754" y="234144"/>
            <a:ext cx="41412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2: progettare il compito di realtà</a:t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300845" y="2575115"/>
            <a:ext cx="2670222" cy="2219069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Nel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punto 5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del format andranno perciò descritte sinteticamente: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le operazioni e le prestazioni che gli studenti dovranno svolgere durante il compito di realtà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le modalità in cui lavoreranno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per elaborare cosa (prodotti o servizi)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esto&#10;&#10;Descrizione generata automaticamente" id="129" name="Google Shape;129;p22"/>
          <p:cNvPicPr preferRelativeResize="0"/>
          <p:nvPr/>
        </p:nvPicPr>
        <p:blipFill rotWithShape="1">
          <a:blip r:embed="rId3">
            <a:alphaModFix/>
          </a:blip>
          <a:srcRect b="28805" l="16423" r="16211" t="21113"/>
          <a:stretch/>
        </p:blipFill>
        <p:spPr>
          <a:xfrm>
            <a:off x="3025777" y="2228850"/>
            <a:ext cx="6121622" cy="253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Una volta descritte le prestazioni "situate" che dovranno compiere gli studenti, andrà descritto il prodotto finale, da intendere come risultato conclusivo delle loro azioni competenti al termine dell'UdA.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Il prodotto finale è spesso il portato di una serie di prodotti intermedi, sviluppati lungo le fasi di sviluppo dell'UdA. </a:t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I prodotti intermedi, perciò, possono essere o parti del prodotto finale o semplicemente dei momenti preparatori alla sua elaborazione. 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200">
                <a:latin typeface="Proxima Nova"/>
                <a:ea typeface="Proxima Nova"/>
                <a:cs typeface="Proxima Nova"/>
                <a:sym typeface="Proxima Nova"/>
              </a:rPr>
              <a:t>Un'UdA può prevedere anche più di un prodotto finale.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144466"/>
            <a:ext cx="3189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600">
                <a:solidFill>
                  <a:schemeClr val="accent5"/>
                </a:solidFill>
                <a:highlight>
                  <a:srgbClr val="F8E71C"/>
                </a:highlight>
              </a:rPr>
              <a:t>Prima tappa: l'ideazione dell'UdA</a:t>
            </a:r>
            <a:endParaRPr sz="16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4791692" y="186520"/>
            <a:ext cx="4101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3: definire il prodotto finale</a:t>
            </a:r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411970" y="3027553"/>
            <a:ext cx="2336849" cy="1369606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Nel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punto 6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del format andrà perciò descritto 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sinteticamente il/i prodotto/i finale/i (tipologia, formato, caratteristiche)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24011" l="16977" r="16358" t="21595"/>
          <a:stretch/>
        </p:blipFill>
        <p:spPr>
          <a:xfrm>
            <a:off x="3041650" y="2189162"/>
            <a:ext cx="6046167" cy="2765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144466"/>
            <a:ext cx="3189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600">
                <a:solidFill>
                  <a:schemeClr val="accent5"/>
                </a:solidFill>
                <a:highlight>
                  <a:srgbClr val="F8E71C"/>
                </a:highlight>
              </a:rPr>
              <a:t>Prima tappa: l'ideazione dell'UdA</a:t>
            </a:r>
            <a:endParaRPr sz="16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4791692" y="186520"/>
            <a:ext cx="4101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4: contestualizzare l'UdA</a:t>
            </a:r>
            <a:endParaRPr b="1" i="0" sz="1800" u="none" cap="none" strike="noStrike">
              <a:solidFill>
                <a:schemeClr val="accent5"/>
              </a:solidFill>
              <a:highlight>
                <a:srgbClr val="F8E71C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162471" y="1992597"/>
            <a:ext cx="2605065" cy="2845138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punti 1, 2, 3 e 4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  del format, nell'ordine: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1. si sceglie un titolo breve e accattivante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2. si motiva la scelta dell'UdA e si contestualizza all'interno del percorso curricolare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3. si individuano i destinatari (l'ordine di classe, l'indirizzo e la declinazione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4. Si fa una stima del monte ore totale dell'UdA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649976" y="800194"/>
            <a:ext cx="807435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Contestualizzare l'UdA vuol dire motivare e giustificare la sua utilità e la sua finalità all'interno del percorso formativo degli studenti e quindi del curricolo (perché si decide di svolgere l'UdA e quali obiettivi formativi raggiungeranno gli studenti nell'ambito del loro percorso?)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b="41390" l="17612" r="17358" t="20997"/>
          <a:stretch/>
        </p:blipFill>
        <p:spPr>
          <a:xfrm>
            <a:off x="2843213" y="2324100"/>
            <a:ext cx="6230572" cy="202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144466"/>
            <a:ext cx="3189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600">
                <a:solidFill>
                  <a:schemeClr val="accent5"/>
                </a:solidFill>
                <a:highlight>
                  <a:srgbClr val="F8E71C"/>
                </a:highlight>
              </a:rPr>
              <a:t>Prima tappa: l'ideazione dell'UdA</a:t>
            </a:r>
            <a:endParaRPr sz="16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4621096" y="212110"/>
            <a:ext cx="4570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4: insegnamenti, saperi e prerequisiti </a:t>
            </a:r>
            <a:endParaRPr b="1" i="0" sz="1800" u="none" cap="none" strike="noStrike">
              <a:solidFill>
                <a:schemeClr val="accent5"/>
              </a:solidFill>
              <a:highlight>
                <a:srgbClr val="F8E71C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352971" y="2349784"/>
            <a:ext cx="3208314" cy="2420406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Nei punti 8, 9 e 10 del format, nell'ordine: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si delineano i prerequisiti, cioè le conoscenze e le abilità che gli studenti devono possedere per affrontare l'UdA;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si elencano le conoscenze e le abilità che verranno trattate/sviluppate durante il percorso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si individuano gli insegnamenti che parteciperanno e si fa una prima stima delle ore impiegate da ciascuno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356289" y="716554"/>
            <a:ext cx="853472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concludere la prima tappa ed il prospetto generale dell'Uda, occorre specificare gli insegnamenti che parteciperanno al suo svolgimento (con una stima dell'impegno in ore) e prevedere poi i saperi che verranno sviluppati (suddivisi in conoscenze e abilità), nonché i prerequisiti necessari. 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prerequisiti intendiamo l'insieme delle conoscenze e  delle abilità che gli studenti devono aver già acquisito per poter affrontare l'UdA. Ogni insegnamento dell'UdA, perciò, dovrà fornire tali saperi in moduli preliminari e preparatori all'UdA stess. 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 rotWithShape="1">
          <a:blip r:embed="rId3">
            <a:alphaModFix/>
          </a:blip>
          <a:srcRect b="9540" l="16567" r="16167" t="22261"/>
          <a:stretch/>
        </p:blipFill>
        <p:spPr>
          <a:xfrm>
            <a:off x="3756025" y="2101850"/>
            <a:ext cx="5122896" cy="2925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 txBox="1"/>
          <p:nvPr>
            <p:ph type="title"/>
          </p:nvPr>
        </p:nvSpPr>
        <p:spPr>
          <a:xfrm>
            <a:off x="311700" y="144466"/>
            <a:ext cx="3951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600">
                <a:solidFill>
                  <a:schemeClr val="accent5"/>
                </a:solidFill>
                <a:highlight>
                  <a:srgbClr val="F8E71C"/>
                </a:highlight>
              </a:rPr>
              <a:t>Seconda tappa: il piano di lavoro dell'UdA</a:t>
            </a:r>
            <a:endParaRPr sz="16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4621096" y="212110"/>
            <a:ext cx="4570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1: articolare il piano in fasi</a:t>
            </a:r>
            <a:endParaRPr/>
          </a:p>
        </p:txBody>
      </p:sp>
      <p:sp>
        <p:nvSpPr>
          <p:cNvPr id="166" name="Google Shape;166;p26"/>
          <p:cNvSpPr txBox="1"/>
          <p:nvPr/>
        </p:nvSpPr>
        <p:spPr>
          <a:xfrm>
            <a:off x="416471" y="2572034"/>
            <a:ext cx="3327376" cy="2420406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iniziare si può provare a delineare il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sommario delle fasi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ragionando: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sulla successione o sullo svolgimento in parallelo delle prestazioni degli studenti descritte nel compito di realtà 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sugli insegnamenti che dovranno quindi intervenire e su che tipo di attività didattica dovranno proporre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sulle parti del prodotto finale o sui prodotti intermedi preliminari che dovranno elaborare per ottenere quello finale.</a:t>
            </a:r>
            <a:endParaRPr/>
          </a:p>
        </p:txBody>
      </p:sp>
      <p:sp>
        <p:nvSpPr>
          <p:cNvPr id="167" name="Google Shape;167;p26"/>
          <p:cNvSpPr txBox="1"/>
          <p:nvPr/>
        </p:nvSpPr>
        <p:spPr>
          <a:xfrm>
            <a:off x="308663" y="637179"/>
            <a:ext cx="868554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La seconda tappa della progettazione consiste nella progettazione analitica del 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piano di lavoro dell'UdA</a:t>
            </a: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 tratta cioè di articolare il percorso dell'UdA in f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asi di sviluppo progressive o parallele</a:t>
            </a: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cominciare, è bene provare innanzitutto a delineare quale potrebbe essere la 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successione di fasi, </a:t>
            </a: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 mo' di 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sommario</a:t>
            </a: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ragionando sulle attività da proporre e sui prodotti intermedi di ciascuna.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 può partire dalla descrizione del compito di realtà e suddividerlo in fasi di realizzazione.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Una fase - </a:t>
            </a: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svolta da un insegnamento o da più se in compresenza o impegnati in uno stesso compito - </a:t>
            </a:r>
            <a:r>
              <a:rPr b="1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 incentra su una parte del compito di realtà ed è finalizzata all'elaborazione di un prodotto intermedio</a:t>
            </a:r>
            <a:r>
              <a:rPr b="0" i="0" lang="it-IT" sz="13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o di una parte di quello finale. In ogni fase, perciò, è consigliabile promuovere, osservare e valutare una o più competenze obiettivo.</a:t>
            </a:r>
            <a:endParaRPr/>
          </a:p>
        </p:txBody>
      </p:sp>
      <p:pic>
        <p:nvPicPr>
          <p:cNvPr descr="Immagine che contiene tavolo&#10;&#10;Descrizione generata automaticamente" id="168" name="Google Shape;168;p26"/>
          <p:cNvPicPr preferRelativeResize="0"/>
          <p:nvPr/>
        </p:nvPicPr>
        <p:blipFill rotWithShape="1">
          <a:blip r:embed="rId3">
            <a:alphaModFix/>
          </a:blip>
          <a:srcRect b="10182" l="15606" r="15811" t="21620"/>
          <a:stretch/>
        </p:blipFill>
        <p:spPr>
          <a:xfrm>
            <a:off x="4033838" y="2335645"/>
            <a:ext cx="4924521" cy="2707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65091"/>
            <a:ext cx="3951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600">
                <a:solidFill>
                  <a:schemeClr val="accent5"/>
                </a:solidFill>
                <a:highlight>
                  <a:srgbClr val="F8E71C"/>
                </a:highlight>
              </a:rPr>
              <a:t>Seconda tappa: il piano di lavoro dell'UdA</a:t>
            </a:r>
            <a:endParaRPr sz="16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4668721" y="140673"/>
            <a:ext cx="4570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2: dettagliare le fasi del piano</a:t>
            </a:r>
            <a:endParaRPr/>
          </a:p>
        </p:txBody>
      </p:sp>
      <p:sp>
        <p:nvSpPr>
          <p:cNvPr id="176" name="Google Shape;176;p27"/>
          <p:cNvSpPr txBox="1"/>
          <p:nvPr/>
        </p:nvSpPr>
        <p:spPr>
          <a:xfrm>
            <a:off x="289471" y="2572034"/>
            <a:ext cx="3970312" cy="2208040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ogni fase, dunque, andranno dettagliati i seguenti aspetti didattici: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gli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insegnamenti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e i relativi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contenuti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trattati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quale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attività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verrà proposta e con quale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strategia didattica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gli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strumenti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necessari allo svolgimento 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i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prodotti (servizi) intermedi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che dovranno elaborare gli studenti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la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durata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in ore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Alla fase potrà anche essere attribuito un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titolo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356289" y="637179"/>
            <a:ext cx="8534728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Una volta delineato il sommario delle fasi, si può andare a dettagliare maggiormente le singole fasi o tramite una suddivisione del lavoro per insegnamenti o co-progettando, per mantenere una visione d'insieme del percorso.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ogni fase andranno perciò dettagliati aspetti didattici e valutativi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quali: contenuti; tipo di attività didattica e di metodologia; descrizione del prodotto intermedio o del servizio; individuazione delle competenze attese e formulazione delle evidenze valutabili; le modalità di verifica e di valutazione; la durata in ore.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Immagine che contiene tavolo&#10;&#10;Descrizione generata automaticamente" id="178" name="Google Shape;178;p27"/>
          <p:cNvPicPr preferRelativeResize="0"/>
          <p:nvPr/>
        </p:nvPicPr>
        <p:blipFill rotWithShape="1">
          <a:blip r:embed="rId3">
            <a:alphaModFix/>
          </a:blip>
          <a:srcRect b="11564" l="16153" r="15848" t="22449"/>
          <a:stretch/>
        </p:blipFill>
        <p:spPr>
          <a:xfrm>
            <a:off x="4367214" y="2308227"/>
            <a:ext cx="4714839" cy="2576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28"/>
          <p:cNvSpPr txBox="1"/>
          <p:nvPr>
            <p:ph type="title"/>
          </p:nvPr>
        </p:nvSpPr>
        <p:spPr>
          <a:xfrm>
            <a:off x="311700" y="144466"/>
            <a:ext cx="3951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600">
                <a:solidFill>
                  <a:schemeClr val="accent5"/>
                </a:solidFill>
                <a:highlight>
                  <a:srgbClr val="F8E71C"/>
                </a:highlight>
              </a:rPr>
              <a:t>Seconda tappa: il piano di lavoro dell'UdA</a:t>
            </a:r>
            <a:endParaRPr sz="16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4621096" y="140673"/>
            <a:ext cx="4570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3: descrivere l'evidenza valutabile</a:t>
            </a:r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472034" y="2508534"/>
            <a:ext cx="3208314" cy="2420406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Gli aspetti valutativi della fase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la valutazione delle competenze attese, andrà prevista per ogni fase: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la formulazione delle evidenze osservabili e valutabili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l'esplicitazione della dimensione della competenza da valutare (processo, prodotto, metacognizione) e degli strumenti valutativi (rubrica, griglia, check list, performance list...)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356289" y="637179"/>
            <a:ext cx="8534728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 quanto riguarda gli</a:t>
            </a:r>
            <a:r>
              <a:rPr b="1" i="0" lang="it-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aspetti valutativi</a:t>
            </a:r>
            <a:r>
              <a:rPr b="0" i="0" lang="it-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per ogni fase andrà individuata la </a:t>
            </a:r>
            <a:r>
              <a:rPr b="1" i="0" lang="it-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competenza attesa</a:t>
            </a:r>
            <a:r>
              <a:rPr b="0" i="0" lang="it-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sulla base della prestazione richiesta agli studenti e del prodotto intermedio da elaborare 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Dalla competenza individuata, poi, andrà ricavata la sua </a:t>
            </a:r>
            <a:r>
              <a:rPr b="1" i="0" lang="it-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evidenza</a:t>
            </a:r>
            <a:r>
              <a:rPr b="0" i="0" lang="it-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ossia l'aspetto osservabile della competenza nello svolgimento del compito e  nell'elaborazione del prodotto previsto nella fase.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Bisognerà decidere anche </a:t>
            </a:r>
            <a:r>
              <a:rPr b="1" i="0" lang="it-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quale/i tipo/i di valutazione effettuare</a:t>
            </a:r>
            <a:r>
              <a:rPr b="0" i="0" lang="it-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(su quale dimensione della competenza): valutazione di processo (tramite osservazione del sapere agire in situazione); di prodotto (caratteristiche qualitative del prodotto); metacognitiva (consapevolezza dei processi, dei metodi e dei risultati da parte dello studente)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Immagine che contiene tavolo&#10;&#10;Descrizione generata automaticamente" id="188" name="Google Shape;18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7650" y="2137629"/>
            <a:ext cx="4870450" cy="278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29"/>
          <p:cNvSpPr txBox="1"/>
          <p:nvPr>
            <p:ph type="title"/>
          </p:nvPr>
        </p:nvSpPr>
        <p:spPr>
          <a:xfrm>
            <a:off x="137075" y="287341"/>
            <a:ext cx="4126067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800">
                <a:solidFill>
                  <a:schemeClr val="accent5"/>
                </a:solidFill>
                <a:highlight>
                  <a:srgbClr val="F8E71C"/>
                </a:highlight>
              </a:rPr>
              <a:t>Terza tappa: il calendario dell'UdA</a:t>
            </a:r>
            <a:endParaRPr sz="18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>
              <a:highlight>
                <a:srgbClr val="F8E71C"/>
              </a:highlight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4390909" y="354985"/>
            <a:ext cx="46897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1: programmare il calendario delle fasi</a:t>
            </a:r>
            <a:endParaRPr/>
          </a:p>
        </p:txBody>
      </p:sp>
      <p:sp>
        <p:nvSpPr>
          <p:cNvPr id="196" name="Google Shape;196;p29"/>
          <p:cNvSpPr txBox="1"/>
          <p:nvPr/>
        </p:nvSpPr>
        <p:spPr>
          <a:xfrm>
            <a:off x="265659" y="2786347"/>
            <a:ext cx="3208314" cy="1570943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Nel diagramma di Gantt dell'Uda, strutturato per mesi e settimane, andranno inseriti per ogni fase:</a:t>
            </a:r>
            <a:endParaRPr/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l'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insegnamento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che la svolge, contraddistinto da un proprio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colore</a:t>
            </a:r>
            <a:endParaRPr b="1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- il </a:t>
            </a:r>
            <a:r>
              <a:rPr b="1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numero di ore settimanali impiegate</a:t>
            </a:r>
            <a:r>
              <a:rPr b="0" i="0" lang="it-IT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nello svolgimento della fase</a:t>
            </a:r>
            <a:endParaRPr b="0" i="0" sz="12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356289" y="970554"/>
            <a:ext cx="853472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Terminata la progettazione del piano di lavoro, si può procedere a stilare il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cronoprogramma dell'UdA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utilizzando il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diagramma di Gantt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 questa tappa occorrerà programmare il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calendario di svolgimento delle fasi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ipotizzando il periodo (settimana) ed il numero di ore settimanali di intervento da parte di ciascun insegnamento.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Il diagramma di Gantt può avere uno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sviluppo in diagonale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se le fasi sono progressive e concatenate oppure in 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verticale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se sono parallele ed hanno uno sviluppo simultaneo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Immagine che contiene tavolo&#10;&#10;Descrizione generata automaticamente" id="198" name="Google Shape;198;p29"/>
          <p:cNvPicPr preferRelativeResize="0"/>
          <p:nvPr/>
        </p:nvPicPr>
        <p:blipFill rotWithShape="1">
          <a:blip r:embed="rId3">
            <a:alphaModFix/>
          </a:blip>
          <a:srcRect b="42230" l="16604" r="16415" t="20608"/>
          <a:stretch/>
        </p:blipFill>
        <p:spPr>
          <a:xfrm>
            <a:off x="3732214" y="2752725"/>
            <a:ext cx="5345134" cy="1633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30"/>
          <p:cNvSpPr txBox="1"/>
          <p:nvPr>
            <p:ph type="title"/>
          </p:nvPr>
        </p:nvSpPr>
        <p:spPr>
          <a:xfrm>
            <a:off x="216450" y="247653"/>
            <a:ext cx="3951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800">
                <a:solidFill>
                  <a:schemeClr val="accent5"/>
                </a:solidFill>
                <a:highlight>
                  <a:srgbClr val="F8E71C"/>
                </a:highlight>
              </a:rPr>
              <a:t>Quarta tappa: gli allegati dell'UdA</a:t>
            </a:r>
            <a:endParaRPr sz="18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200">
              <a:highlight>
                <a:srgbClr val="F8E71C"/>
              </a:highlight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4240096" y="275610"/>
            <a:ext cx="4951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1: elaborare la consegna per gli studenti</a:t>
            </a:r>
            <a:endParaRPr/>
          </a:p>
        </p:txBody>
      </p:sp>
      <p:sp>
        <p:nvSpPr>
          <p:cNvPr id="206" name="Google Shape;206;p30"/>
          <p:cNvSpPr txBox="1"/>
          <p:nvPr/>
        </p:nvSpPr>
        <p:spPr>
          <a:xfrm>
            <a:off x="356289" y="922929"/>
            <a:ext cx="853472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Per presentare l'UdA agli studenti è necessario elaborare una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consegna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che presenti loro, in un linguaggio chiaro ed accessibile agli allievi, il percorso che dovranno affrontare e come saranno valutati.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La presentazione dell'UdA e la consegna sono essenziali per far comprendere agli studenti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l'unitarietà e la linearità del percorso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 tal fine, è possibile affiancare la consegna con una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mappa articolata per tappe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o strutturarla per domande chiave.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 rotWithShape="1">
          <a:blip r:embed="rId3">
            <a:alphaModFix/>
          </a:blip>
          <a:srcRect b="33708" l="16700" r="16209" t="42697"/>
          <a:stretch/>
        </p:blipFill>
        <p:spPr>
          <a:xfrm>
            <a:off x="218465" y="2570163"/>
            <a:ext cx="8922386" cy="1761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311700" y="2125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>
                <a:solidFill>
                  <a:schemeClr val="accent5"/>
                </a:solidFill>
                <a:highlight>
                  <a:srgbClr val="FFFF00"/>
                </a:highlight>
                <a:latin typeface="Proxima Nova"/>
                <a:ea typeface="Proxima Nova"/>
                <a:cs typeface="Proxima Nova"/>
                <a:sym typeface="Proxima Nova"/>
              </a:rPr>
              <a:t>Che cos’è un’UdA?</a:t>
            </a:r>
            <a:endParaRPr b="1">
              <a:solidFill>
                <a:schemeClr val="accent5"/>
              </a:solidFill>
              <a:highlight>
                <a:srgbClr val="FFFF00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204000" y="825725"/>
            <a:ext cx="8736000" cy="34927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L’unità di apprendimento è un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percorso formativo interdisciplinare:</a:t>
            </a:r>
            <a:endParaRPr b="1"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che ingaggia lo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studente nel ruolo di protagonista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 del processo di apprendimento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e promuove lo sviluppo di competenze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competenze culturali, professionali e sociali</a:t>
            </a:r>
            <a:endParaRPr b="1"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utili ad affrontare e risolvere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una situazione-problema (compito di realtà)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,  </a:t>
            </a:r>
            <a:endParaRPr/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700"/>
              <a:buFont typeface="Open Sans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che prevede la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creazione di un elaborato </a:t>
            </a:r>
            <a:endParaRPr b="1"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700"/>
              <a:buFont typeface="Open Sans"/>
              <a:buChar char="●"/>
            </a:pP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detto prodotto finale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,</a:t>
            </a:r>
            <a:endParaRPr/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cui dare rilevanza tramite una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presentazione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 “pubblica” (ad altre classi, a scuola, ai genitori, alla cittadinanza).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None/>
            </a:pPr>
            <a:r>
              <a:t/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None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L’Uda è solitamente articolata intorno ad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un macro-tema 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ed è organizzata in fasi di sviluppo temporale.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31"/>
          <p:cNvSpPr txBox="1"/>
          <p:nvPr>
            <p:ph type="title"/>
          </p:nvPr>
        </p:nvSpPr>
        <p:spPr>
          <a:xfrm>
            <a:off x="-124863" y="239716"/>
            <a:ext cx="3951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800">
                <a:solidFill>
                  <a:schemeClr val="accent5"/>
                </a:solidFill>
                <a:highlight>
                  <a:srgbClr val="F8E71C"/>
                </a:highlight>
              </a:rPr>
              <a:t>Quinta tappa: gli allegati dell'UdA</a:t>
            </a:r>
            <a:endParaRPr sz="18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200">
              <a:highlight>
                <a:srgbClr val="F8E71C"/>
              </a:highlight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3684472" y="275610"/>
            <a:ext cx="54994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2: sviluppare la traccia di relazione/esposizione</a:t>
            </a:r>
            <a:endParaRPr/>
          </a:p>
        </p:txBody>
      </p:sp>
      <p:sp>
        <p:nvSpPr>
          <p:cNvPr id="215" name="Google Shape;215;p31"/>
          <p:cNvSpPr txBox="1"/>
          <p:nvPr/>
        </p:nvSpPr>
        <p:spPr>
          <a:xfrm>
            <a:off x="356289" y="716554"/>
            <a:ext cx="8534728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L'ultima tappa, prima di quella specifica sulla valutazione, prevede la stesura della traccia da utilizzare per l'eventuale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relazione o esposizione finale dell'UdA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La relazione o l'esposizione orale hanno la funzione di: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ricostruire il percorso formativo svolto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esprimere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il senso e l’importanza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che questo ha avuto per lo studente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sviluppare una 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consapevolezza metacognitiva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 delle modalità di apprendimento utilizzate e autovalutare la propria prestazione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dimostrare l’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acquisizione dei contenuti trattati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206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Attraverso la relazione potrà essere valutata la dimensione metacognitiva della competenza "Imparare ad imparare", oltre che con un voto in decimi per quanto concerne la restituzione dei contenuti appresi.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6" name="Google Shape;216;p31"/>
          <p:cNvPicPr preferRelativeResize="0"/>
          <p:nvPr/>
        </p:nvPicPr>
        <p:blipFill rotWithShape="1">
          <a:blip r:embed="rId3">
            <a:alphaModFix/>
          </a:blip>
          <a:srcRect b="19176" l="16756" r="16936" t="65872"/>
          <a:stretch/>
        </p:blipFill>
        <p:spPr>
          <a:xfrm>
            <a:off x="1587" y="3173413"/>
            <a:ext cx="9059830" cy="112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354347" y="637316"/>
            <a:ext cx="8537782" cy="1065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32"/>
          <p:cNvSpPr txBox="1"/>
          <p:nvPr>
            <p:ph type="title"/>
          </p:nvPr>
        </p:nvSpPr>
        <p:spPr>
          <a:xfrm>
            <a:off x="-124863" y="239716"/>
            <a:ext cx="395144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1800">
                <a:solidFill>
                  <a:schemeClr val="accent5"/>
                </a:solidFill>
                <a:highlight>
                  <a:srgbClr val="F8E71C"/>
                </a:highlight>
              </a:rPr>
              <a:t>Quinta tappa: gli allegati dell'UdA</a:t>
            </a:r>
            <a:endParaRPr sz="18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200">
              <a:highlight>
                <a:srgbClr val="F8E71C"/>
              </a:highlight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4406785" y="275610"/>
            <a:ext cx="54994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Step n. 3: i materiali didattici dell'UdA</a:t>
            </a:r>
            <a:endParaRPr/>
          </a:p>
        </p:txBody>
      </p:sp>
      <p:sp>
        <p:nvSpPr>
          <p:cNvPr id="224" name="Google Shape;224;p32"/>
          <p:cNvSpPr txBox="1"/>
          <p:nvPr/>
        </p:nvSpPr>
        <p:spPr>
          <a:xfrm>
            <a:off x="1126226" y="1851617"/>
            <a:ext cx="6788479" cy="1169551"/>
          </a:xfrm>
          <a:prstGeom prst="rect">
            <a:avLst/>
          </a:prstGeom>
          <a:solidFill>
            <a:srgbClr val="BEFA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L'UdA va infine corredata con i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materiali didattici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predisposti dai docenti per lo svolgimento delle singole fasi.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E' fondamentale sviluppare un </a:t>
            </a:r>
            <a:r>
              <a:rPr b="1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Archivio digitale delle UdA</a:t>
            </a:r>
            <a:r>
              <a:rPr b="0" i="0" lang="it-IT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in cui raccogliere le progettazioni, gli strumenti di valutazione, i materiali didattici utilizzati e i prodotti elaborati dagli studenti.</a:t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type="title"/>
          </p:nvPr>
        </p:nvSpPr>
        <p:spPr>
          <a:xfrm>
            <a:off x="244300" y="318325"/>
            <a:ext cx="852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b="1" lang="it-IT" sz="3100">
                <a:solidFill>
                  <a:schemeClr val="accent5"/>
                </a:solidFill>
              </a:rPr>
              <a:t>Strumenti utili alla progettazione dell’UdA</a:t>
            </a:r>
            <a:endParaRPr sz="4300"/>
          </a:p>
        </p:txBody>
      </p:sp>
      <p:sp>
        <p:nvSpPr>
          <p:cNvPr id="230" name="Google Shape;230;p3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➢"/>
            </a:pPr>
            <a:r>
              <a:rPr lang="it-IT" u="sng">
                <a:solidFill>
                  <a:schemeClr val="hlink"/>
                </a:solidFill>
                <a:hlinkClick r:id="rId3"/>
              </a:rPr>
              <a:t>Format UdA e rubric</a:t>
            </a:r>
            <a:endParaRPr u="sng">
              <a:solidFill>
                <a:schemeClr val="hlink"/>
              </a:solidFill>
            </a:endParaRPr>
          </a:p>
          <a:p>
            <a:pPr indent="-342900" lvl="0" marL="457200" rtl="0" algn="l">
              <a:lnSpc>
                <a:spcPct val="114999"/>
              </a:lnSpc>
              <a:spcBef>
                <a:spcPts val="800"/>
              </a:spcBef>
              <a:spcAft>
                <a:spcPts val="0"/>
              </a:spcAft>
              <a:buSzPts val="1800"/>
              <a:buChar char="➢"/>
            </a:pPr>
            <a:r>
              <a:rPr lang="it-IT" u="sng">
                <a:solidFill>
                  <a:schemeClr val="hlink"/>
                </a:solidFill>
                <a:hlinkClick r:id="rId4"/>
              </a:rPr>
              <a:t>Repertorio di compiti di realtà</a:t>
            </a:r>
            <a:endParaRPr/>
          </a:p>
          <a:p>
            <a:pPr indent="-3429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it-IT" u="sng">
                <a:solidFill>
                  <a:schemeClr val="hlink"/>
                </a:solidFill>
                <a:hlinkClick r:id="rId5"/>
              </a:rPr>
              <a:t>Repertorio di compiti di realtà in DDI</a:t>
            </a:r>
            <a:endParaRPr/>
          </a:p>
          <a:p>
            <a:pPr indent="0" lvl="0" marL="2286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29421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>
                <a:solidFill>
                  <a:srgbClr val="00B0F0"/>
                </a:solidFill>
                <a:latin typeface="Proxima Nova"/>
                <a:ea typeface="Proxima Nova"/>
                <a:cs typeface="Proxima Nova"/>
                <a:sym typeface="Proxima Nova"/>
              </a:rPr>
              <a:t>L’UdA è inserita in un curricolo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043575"/>
            <a:ext cx="8520600" cy="33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Nella nuova istruzione professionale il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curricolo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 deve essere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articolato per Unità di apprendimento (UdA)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L'UdA deve perciò inserirsi in una programmazione curricolare che preveda anche dei moduli disciplinari e deve rappresentare il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momento didattico principale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, in cui le conoscenze e le abilità (prerequisiti) si mobilitano in situazioni-problema (compiti di realtà) e diventano competenze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Bisogna perciò </a:t>
            </a:r>
            <a:r>
              <a:rPr b="1" lang="it-IT" sz="1700">
                <a:latin typeface="Proxima Nova"/>
                <a:ea typeface="Proxima Nova"/>
                <a:cs typeface="Proxima Nova"/>
                <a:sym typeface="Proxima Nova"/>
              </a:rPr>
              <a:t>collocare l'UdA dopo una serie di moduli preparatori</a:t>
            </a:r>
            <a:r>
              <a:rPr lang="it-IT" sz="1700">
                <a:latin typeface="Proxima Nova"/>
                <a:ea typeface="Proxima Nova"/>
                <a:cs typeface="Proxima Nova"/>
                <a:sym typeface="Proxima Nova"/>
              </a:rPr>
              <a:t>, sviluppati dalle discipline che vi partecipano, in cui gli studenti possano acquisire i prerequisiti necessari ad affrontare i compiti di realtà previsti dall'UdA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24030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Struttura ed elementi di un’UdA</a:t>
            </a:r>
            <a:endParaRPr b="1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124044" y="1089043"/>
            <a:ext cx="3573408" cy="36248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600">
                <a:latin typeface="Proxima Nova"/>
                <a:ea typeface="Proxima Nova"/>
                <a:cs typeface="Proxima Nova"/>
                <a:sym typeface="Proxima Nova"/>
              </a:rPr>
              <a:t>Un’UdA, solitamente, è composta da: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27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sz="1600">
                <a:latin typeface="Proxima Nova"/>
                <a:ea typeface="Proxima Nova"/>
                <a:cs typeface="Proxima Nova"/>
                <a:sym typeface="Proxima Nova"/>
              </a:rPr>
              <a:t>1) una </a:t>
            </a:r>
            <a:r>
              <a:rPr b="1" lang="it-IT" sz="1600">
                <a:latin typeface="Proxima Nova"/>
                <a:ea typeface="Proxima Nova"/>
                <a:cs typeface="Proxima Nova"/>
                <a:sym typeface="Proxima Nova"/>
              </a:rPr>
              <a:t>parte introduttiva</a:t>
            </a:r>
            <a:r>
              <a:rPr lang="it-IT" sz="1600">
                <a:latin typeface="Proxima Nova"/>
                <a:ea typeface="Proxima Nova"/>
                <a:cs typeface="Proxima Nova"/>
                <a:sym typeface="Proxima Nova"/>
              </a:rPr>
              <a:t>, finalizzata all'</a:t>
            </a:r>
            <a:r>
              <a:rPr b="1" lang="it-IT" sz="1600">
                <a:latin typeface="Proxima Nova"/>
                <a:ea typeface="Proxima Nova"/>
                <a:cs typeface="Proxima Nova"/>
                <a:sym typeface="Proxima Nova"/>
              </a:rPr>
              <a:t>ideazione dell'UdA</a:t>
            </a:r>
            <a:r>
              <a:rPr lang="it-IT" sz="1600">
                <a:latin typeface="Proxima Nova"/>
                <a:ea typeface="Proxima Nova"/>
                <a:cs typeface="Proxima Nova"/>
                <a:sym typeface="Proxima Nova"/>
              </a:rPr>
              <a:t>, che presenta informazioni generali quali gli assi/insegnamenti coinvolti; i risultati di apprendimento attesi in termini di competenze, abilità e conoscenze; i pre-requisiti indispensabili ad affrontarla; il valore formativo del percorso; la durata complessiva;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28600" lvl="0" marL="4572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Immagine che contiene testo&#10;&#10;Descrizione generata automaticamente" id="75" name="Google Shape;75;p15"/>
          <p:cNvPicPr preferRelativeResize="0"/>
          <p:nvPr/>
        </p:nvPicPr>
        <p:blipFill rotWithShape="1">
          <a:blip r:embed="rId3">
            <a:alphaModFix/>
          </a:blip>
          <a:srcRect b="13386" l="29602" r="29602" t="36744"/>
          <a:stretch/>
        </p:blipFill>
        <p:spPr>
          <a:xfrm>
            <a:off x="3797492" y="887533"/>
            <a:ext cx="5350309" cy="371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51007" y="1343338"/>
            <a:ext cx="3053354" cy="3799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2) 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una parte più dettagliata, detta 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piano di lavoro dell’UdA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, in cui il percorso viene articolato in 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fasi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 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progressive o parallele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, per ognuna delle quali vengono esplicitati i contenuti da affrontare, le attività e strategie didattiche da utilizzare, i tipi di prova (verifica, prova di competenza o compito di realtà) ed i criteri di di valutazione; la durata;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28600" lvl="0" marL="4572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11320" l="21325" r="22384" t="32783"/>
          <a:stretch/>
        </p:blipFill>
        <p:spPr>
          <a:xfrm>
            <a:off x="3152022" y="1104111"/>
            <a:ext cx="5901570" cy="330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311700" y="3289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</a:pPr>
            <a:r>
              <a:rPr b="1" i="0" lang="it-IT" sz="3000" u="none" cap="none" strike="noStrike">
                <a:solidFill>
                  <a:schemeClr val="accent5"/>
                </a:solidFill>
                <a:highlight>
                  <a:srgbClr val="F8E71C"/>
                </a:highlight>
                <a:latin typeface="Oswald"/>
                <a:ea typeface="Oswald"/>
                <a:cs typeface="Oswald"/>
                <a:sym typeface="Oswald"/>
              </a:rPr>
              <a:t>Struttura ed elementi di un’UdA</a:t>
            </a:r>
            <a:endParaRPr b="0" i="0" sz="3000" u="none" cap="none" strike="noStrike">
              <a:solidFill>
                <a:schemeClr val="accent5"/>
              </a:solidFill>
              <a:highlight>
                <a:srgbClr val="F8E71C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highlight>
                <a:srgbClr val="F8E71C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>
                <a:solidFill>
                  <a:schemeClr val="accent5"/>
                </a:solidFill>
                <a:highlight>
                  <a:srgbClr val="F8E71C"/>
                </a:highlight>
              </a:rPr>
              <a:t>Struttura ed elementi di un’UdA</a:t>
            </a:r>
            <a:endParaRPr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highlight>
                <a:srgbClr val="F8E71C"/>
              </a:highlight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1139094" y="1353467"/>
            <a:ext cx="6908579" cy="16458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3) 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una 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pianificazione temporale 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dello svolgimento delle fasi, tramite un diagramma di Gantt, in cui si inseriscono gli insegnamenti e le ore dedicate allo svolgimento di ciascuna fase settimana per settimana.</a:t>
            </a:r>
            <a:endParaRPr/>
          </a:p>
          <a:p>
            <a:pPr indent="-228600" lvl="0" marL="4572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Immagine che contiene tavolo&#10;&#10;Descrizione generata automaticamente" id="89" name="Google Shape;89;p17"/>
          <p:cNvPicPr preferRelativeResize="0"/>
          <p:nvPr/>
        </p:nvPicPr>
        <p:blipFill rotWithShape="1">
          <a:blip r:embed="rId3">
            <a:alphaModFix/>
          </a:blip>
          <a:srcRect b="28879" l="18753" r="25301" t="33202"/>
          <a:stretch/>
        </p:blipFill>
        <p:spPr>
          <a:xfrm>
            <a:off x="1436667" y="2420631"/>
            <a:ext cx="6312299" cy="237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>
                <a:solidFill>
                  <a:schemeClr val="accent5"/>
                </a:solidFill>
                <a:highlight>
                  <a:srgbClr val="F8E71C"/>
                </a:highlight>
              </a:rPr>
              <a:t>Struttura ed elementi di un’UdA</a:t>
            </a:r>
            <a:endParaRPr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highlight>
                <a:srgbClr val="F8E71C"/>
              </a:highlight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984973" y="1187077"/>
            <a:ext cx="7466994" cy="1816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4) La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scheda per la consegna agli studenti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e lo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schema per la relazione/esposizione individuale/diario di bordo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dello studente</a:t>
            </a:r>
            <a:endParaRPr/>
          </a:p>
        </p:txBody>
      </p:sp>
      <p:pic>
        <p:nvPicPr>
          <p:cNvPr descr="Immagine che contiene testo&#10;&#10;Descrizione generata automaticamente" id="96" name="Google Shape;96;p18"/>
          <p:cNvPicPr preferRelativeResize="0"/>
          <p:nvPr/>
        </p:nvPicPr>
        <p:blipFill rotWithShape="1">
          <a:blip r:embed="rId3">
            <a:alphaModFix/>
          </a:blip>
          <a:srcRect b="19756" l="9231" r="11281" t="32522"/>
          <a:stretch/>
        </p:blipFill>
        <p:spPr>
          <a:xfrm>
            <a:off x="982639" y="2098770"/>
            <a:ext cx="7476222" cy="251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123810" y="288450"/>
            <a:ext cx="4324381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it-IT" sz="2400">
                <a:solidFill>
                  <a:schemeClr val="accent5"/>
                </a:solidFill>
                <a:highlight>
                  <a:srgbClr val="F8E71C"/>
                </a:highlight>
              </a:rPr>
              <a:t>Struttura ed elementi di un’UdA</a:t>
            </a:r>
            <a:endParaRPr sz="2400">
              <a:solidFill>
                <a:schemeClr val="accent5"/>
              </a:solidFill>
              <a:highlight>
                <a:srgbClr val="F8E71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highlight>
                <a:srgbClr val="F8E71C"/>
              </a:highlight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241242" y="1234050"/>
            <a:ext cx="4078187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5)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Strumenti di valutazione delle competenze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, a loro volta articolati in:</a:t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- una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general rubric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, che comprende i descrittori generali relativi alle tre dimensioni di sviluppo della competenza (processo, prodotto, metacognizione)</a:t>
            </a:r>
            <a:endParaRPr/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97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- una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rubrica specifica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, per valutare le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evidenze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delle competenze previste nelle varie fasi di svolgimento dell'UdA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Immagine che contiene testo&#10;&#10;Descrizione generata automaticamente" id="103" name="Google Shape;103;p19"/>
          <p:cNvPicPr preferRelativeResize="0"/>
          <p:nvPr/>
        </p:nvPicPr>
        <p:blipFill rotWithShape="1">
          <a:blip r:embed="rId3">
            <a:alphaModFix/>
          </a:blip>
          <a:srcRect b="17683" l="17212" r="17899" t="22561"/>
          <a:stretch/>
        </p:blipFill>
        <p:spPr>
          <a:xfrm>
            <a:off x="4609579" y="117043"/>
            <a:ext cx="4537639" cy="2344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tavolo&#10;&#10;Descrizione generata automaticamente" id="104" name="Google Shape;104;p19"/>
          <p:cNvPicPr preferRelativeResize="0"/>
          <p:nvPr/>
        </p:nvPicPr>
        <p:blipFill rotWithShape="1">
          <a:blip r:embed="rId4">
            <a:alphaModFix/>
          </a:blip>
          <a:srcRect b="10606" l="17270" r="16418" t="22727"/>
          <a:stretch/>
        </p:blipFill>
        <p:spPr>
          <a:xfrm>
            <a:off x="4633066" y="2457842"/>
            <a:ext cx="4482771" cy="2539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it-IT">
                <a:highlight>
                  <a:srgbClr val="F8E71C"/>
                </a:highlight>
              </a:rPr>
              <a:t>Laboratorio</a:t>
            </a:r>
            <a:br>
              <a:rPr lang="it-IT">
                <a:highlight>
                  <a:srgbClr val="F8E71C"/>
                </a:highlight>
              </a:rPr>
            </a:br>
            <a:r>
              <a:rPr lang="it-IT">
                <a:highlight>
                  <a:srgbClr val="F8E71C"/>
                </a:highlight>
              </a:rPr>
              <a:t>UdA</a:t>
            </a:r>
            <a:endParaRPr/>
          </a:p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i="1" lang="it-IT">
                <a:latin typeface="Proxima Nova"/>
                <a:ea typeface="Proxima Nova"/>
                <a:cs typeface="Proxima Nova"/>
                <a:sym typeface="Proxima Nova"/>
              </a:rPr>
              <a:t>Come progettare l'UdA,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i="1" lang="it-IT">
                <a:latin typeface="Proxima Nova"/>
                <a:ea typeface="Proxima Nova"/>
                <a:cs typeface="Proxima Nova"/>
                <a:sym typeface="Proxima Nova"/>
              </a:rPr>
              <a:t>passo dopo passo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788221" y="392693"/>
            <a:ext cx="4164771" cy="4303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highlight>
                  <a:srgbClr val="FFFFFF"/>
                </a:highlight>
              </a:rPr>
              <a:t>LE TAPPE: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highlight>
                  <a:srgbClr val="FFFFFF"/>
                </a:highlight>
              </a:rPr>
              <a:t>1) IDEAZIONE DELL'UDA 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highlight>
                  <a:srgbClr val="FFFFFF"/>
                </a:highlight>
              </a:rPr>
              <a:t>2) PIANO DI LAVORO DELL'UDA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highlight>
                  <a:srgbClr val="FFFFFF"/>
                </a:highlight>
              </a:rPr>
              <a:t>3) IL CALENDARIO DELL'UDA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highlight>
                  <a:srgbClr val="FFFFFF"/>
                </a:highlight>
              </a:rPr>
              <a:t>4) LA CONSEGNA DELL'UDA  E LA RELAZIONE/ESPOSIZIONE FINALE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highlight>
                  <a:srgbClr val="FFFFFF"/>
                </a:highlight>
              </a:rPr>
              <a:t>5) LA VALUTAZIONE DELL'UDA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