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Playfair Display"/>
      <p:regular r:id="rId35"/>
      <p:bold r:id="rId36"/>
      <p:italic r:id="rId37"/>
      <p:boldItalic r:id="rId38"/>
    </p:embeddedFont>
    <p:embeddedFont>
      <p:font typeface="Nunito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Oswald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20" Type="http://schemas.openxmlformats.org/officeDocument/2006/relationships/slide" Target="slides/slide15.xml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.fntdata"/><Relationship Id="rId21" Type="http://schemas.openxmlformats.org/officeDocument/2006/relationships/slide" Target="slides/slide16.xml"/><Relationship Id="rId43" Type="http://schemas.openxmlformats.org/officeDocument/2006/relationships/font" Target="fonts/Montserrat-regular.fntdata"/><Relationship Id="rId24" Type="http://schemas.openxmlformats.org/officeDocument/2006/relationships/slide" Target="slides/slide19.xml"/><Relationship Id="rId46" Type="http://schemas.openxmlformats.org/officeDocument/2006/relationships/font" Target="fonts/Montserrat-boldItalic.fntdata"/><Relationship Id="rId23" Type="http://schemas.openxmlformats.org/officeDocument/2006/relationships/slide" Target="slides/slide18.xml"/><Relationship Id="rId45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Oswald-bold.fntdata"/><Relationship Id="rId25" Type="http://schemas.openxmlformats.org/officeDocument/2006/relationships/slide" Target="slides/slide20.xml"/><Relationship Id="rId47" Type="http://schemas.openxmlformats.org/officeDocument/2006/relationships/font" Target="fonts/Oswald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.fntdata"/><Relationship Id="rId13" Type="http://schemas.openxmlformats.org/officeDocument/2006/relationships/slide" Target="slides/slide8.xml"/><Relationship Id="rId35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bold.fntdata"/><Relationship Id="rId17" Type="http://schemas.openxmlformats.org/officeDocument/2006/relationships/slide" Target="slides/slide12.xml"/><Relationship Id="rId39" Type="http://schemas.openxmlformats.org/officeDocument/2006/relationships/font" Target="fonts/Nunito-regular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fb99424d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ffb99424d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fb99424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fb99424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fb99424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fb99424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document/d/1276cFBhor3V01MOnBkdwwF7ozL2ZpFKkJZviL6k0eOQ/edit?usp=sharing" TargetMode="External"/><Relationship Id="rId4" Type="http://schemas.openxmlformats.org/officeDocument/2006/relationships/hyperlink" Target="https://docs.google.com/presentation/d/1vaB_eq2InDN8jWiP239yRfzpiOxR-GgGEaORQfM3Mto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ctrTitle"/>
          </p:nvPr>
        </p:nvSpPr>
        <p:spPr>
          <a:xfrm>
            <a:off x="512700" y="1275550"/>
            <a:ext cx="8118600" cy="2306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it-IT" sz="4400">
                <a:latin typeface="Proxima Nova"/>
                <a:ea typeface="Proxima Nova"/>
                <a:cs typeface="Proxima Nova"/>
                <a:sym typeface="Proxima Nova"/>
              </a:rPr>
              <a:t>Progettare </a:t>
            </a:r>
            <a:br>
              <a:rPr lang="it-IT" sz="4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-IT" sz="4400">
                <a:latin typeface="Proxima Nova"/>
                <a:ea typeface="Proxima Nova"/>
                <a:cs typeface="Proxima Nova"/>
                <a:sym typeface="Proxima Nova"/>
              </a:rPr>
              <a:t>UdA propedeutiche</a:t>
            </a:r>
            <a:endParaRPr sz="4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it-IT" sz="4400">
                <a:latin typeface="Proxima Nova"/>
                <a:ea typeface="Proxima Nova"/>
                <a:cs typeface="Proxima Nova"/>
                <a:sym typeface="Proxima Nova"/>
              </a:rPr>
              <a:t>agli Esami di Stato Nuovi IP</a:t>
            </a:r>
            <a:endParaRPr sz="4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>
            <a:off x="512700" y="3564901"/>
            <a:ext cx="8118600" cy="8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it-IT">
                <a:latin typeface="Proxima Nova"/>
                <a:ea typeface="Proxima Nova"/>
                <a:cs typeface="Proxima Nova"/>
                <a:sym typeface="Proxima Nova"/>
              </a:rPr>
              <a:t>Spunti per la progettazione interdisciplinare 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it-IT">
                <a:latin typeface="Proxima Nova"/>
                <a:ea typeface="Proxima Nova"/>
                <a:cs typeface="Proxima Nova"/>
                <a:sym typeface="Proxima Nova"/>
              </a:rPr>
              <a:t>ne</a:t>
            </a: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lle classi quinte dei</a:t>
            </a:r>
            <a:r>
              <a:rPr b="1" i="1" lang="it-IT">
                <a:latin typeface="Proxima Nova"/>
                <a:ea typeface="Proxima Nova"/>
                <a:cs typeface="Proxima Nova"/>
                <a:sym typeface="Proxima Nova"/>
              </a:rPr>
              <a:t> Nuovi Professionali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5885850" y="4158700"/>
            <a:ext cx="31419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123810" y="288450"/>
            <a:ext cx="432438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2400">
                <a:solidFill>
                  <a:schemeClr val="accent5"/>
                </a:solidFill>
                <a:highlight>
                  <a:srgbClr val="F8E71C"/>
                </a:highlight>
              </a:rPr>
              <a:t>Struttura ed elementi di un’UdA</a:t>
            </a:r>
            <a:endParaRPr sz="24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highlight>
                <a:srgbClr val="F8E71C"/>
              </a:highlight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41242" y="1234050"/>
            <a:ext cx="4078187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5)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Strumenti di valutazione delle competenze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a loro volta articolati in:</a:t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- una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general rubric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che comprende i descrittori generali relativi alle tre dimensioni di sviluppo della competenza (processo, prodotto, metacognizione)</a:t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- una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rubrica specifica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per valutare le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evidenze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delle competenze previste nelle varie fasi di svolgimento dell'UdA, </a:t>
            </a: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facendo riferimento agli obiettivi della seconda prova e agli indicatori di valutazione nazionali (qdR)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esto&#10;&#10;Descrizione generata automaticamente" id="129" name="Google Shape;129;p21"/>
          <p:cNvPicPr preferRelativeResize="0"/>
          <p:nvPr/>
        </p:nvPicPr>
        <p:blipFill rotWithShape="1">
          <a:blip r:embed="rId3">
            <a:alphaModFix/>
          </a:blip>
          <a:srcRect b="17683" l="17212" r="17899" t="22561"/>
          <a:stretch/>
        </p:blipFill>
        <p:spPr>
          <a:xfrm>
            <a:off x="4609579" y="117043"/>
            <a:ext cx="4537639" cy="2344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tavolo&#10;&#10;Descrizione generata automaticamente" id="130" name="Google Shape;130;p21"/>
          <p:cNvPicPr preferRelativeResize="0"/>
          <p:nvPr/>
        </p:nvPicPr>
        <p:blipFill rotWithShape="1">
          <a:blip r:embed="rId4">
            <a:alphaModFix/>
          </a:blip>
          <a:srcRect b="10606" l="17270" r="16418" t="22727"/>
          <a:stretch/>
        </p:blipFill>
        <p:spPr>
          <a:xfrm>
            <a:off x="4633066" y="2457842"/>
            <a:ext cx="4482771" cy="253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it-IT">
                <a:highlight>
                  <a:srgbClr val="F8E71C"/>
                </a:highlight>
              </a:rPr>
              <a:t>Laboratorio</a:t>
            </a:r>
            <a:br>
              <a:rPr lang="it-IT">
                <a:highlight>
                  <a:srgbClr val="F8E71C"/>
                </a:highlight>
              </a:rPr>
            </a:br>
            <a:r>
              <a:rPr lang="it-IT">
                <a:highlight>
                  <a:srgbClr val="F8E71C"/>
                </a:highlight>
              </a:rPr>
              <a:t>UdA</a:t>
            </a:r>
            <a:endParaRPr/>
          </a:p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Come progettare l'UdA,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passo dopo passo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788221" y="392693"/>
            <a:ext cx="4164771" cy="4303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LE TAPPE: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1) IDEAZIONE DELL'UDA 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2) PIANO DI LAVORO DELL'UDA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3) IL CALENDARIO DELL'UDA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4) LA CONSEGNA DELL'UDA  E LA RELAZIONE/ESPOSIZIONE FINALE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5) LA VALUTAZIONE DELL'UDA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-12" y="34171"/>
            <a:ext cx="38403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20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 dell'UdA</a:t>
            </a:r>
            <a:endParaRPr b="1" sz="2000">
              <a:solidFill>
                <a:schemeClr val="accent5"/>
              </a:solidFill>
              <a:highlight>
                <a:srgbClr val="F8E71C"/>
              </a:highlight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115525" y="534600"/>
            <a:ext cx="89130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Per sviluppare l'idea di UdA del quinto anno occorre partire dall'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individuazione dei nuclei tematici dei QdR e delle competenze correlate</a:t>
            </a: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, ossia quelle 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competenze in uscita</a:t>
            </a: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 fondamentali (cd. 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competenze obiettivo</a:t>
            </a: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) che caratterizzano il percorso formativo specifico, che si intendono sviluppare al massimo grado di QNQ in vista della preparazione all’EdS.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Tali competenze obiettivo devono essere valorizzate all'interno del curricolo del triennio (in durata e qualità degli interventi didattici) e promosse soprattutto attraverso UdA strategiche.</a:t>
            </a:r>
            <a:endParaRPr/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03100" y="1804175"/>
            <a:ext cx="2871300" cy="30384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nuclei tematici fond.li 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anno ricercat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 selezionat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 nel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QdR seconda prova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Le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competenze in uscita dell’area di indirizzo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vanno ricercate in correlazione ai nuclei tematici scelti: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negli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allegati C 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delle Linee guida per l'area di indirizzo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negli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allegati A e B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per l'area generale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Vanno inserite nel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punto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prospetto generale dell'UdA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3840300" y="139325"/>
            <a:ext cx="523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7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Individuare </a:t>
            </a:r>
            <a:r>
              <a:rPr b="1" lang="it-IT" sz="1700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i nuclei tematici e le </a:t>
            </a:r>
            <a:r>
              <a:rPr b="1" i="0" lang="it-IT" sz="17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competenze</a:t>
            </a:r>
            <a:endParaRPr b="1" i="0" sz="17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11846" l="15140" r="17956" t="10265"/>
          <a:stretch/>
        </p:blipFill>
        <p:spPr>
          <a:xfrm>
            <a:off x="4043600" y="1766388"/>
            <a:ext cx="4755725" cy="31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06722" y="724628"/>
            <a:ext cx="8585407" cy="1430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A partire dai nuclei tematici e dalle competenze obiettivo individuate, bisogna immaginare in quale 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compito di realtà</a:t>
            </a: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 possano essere promosse e valutate.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Il compito di realtà è una situazione problema, che va descritta in termini di prestazioni da svolgere in uno o più contesti (simulativi o autentici) per realizzare prodotti/servizi utili a destinatari. 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231779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529754" y="234144"/>
            <a:ext cx="41412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2: progettare il compito di realtà</a:t>
            </a:r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726120" y="2155615"/>
            <a:ext cx="2670300" cy="24318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punto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format andranno perciò descritte sinteticamente: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le operazioni e le prestazioni che gli studenti dovranno svolgere durante il compito di realtà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le modalità in cui lavoreranno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per elaborare cosa (prodotti o servizi)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da destinare a chi (fruitori)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5817" l="15191" r="17945" t="20446"/>
          <a:stretch/>
        </p:blipFill>
        <p:spPr>
          <a:xfrm>
            <a:off x="4042350" y="1812075"/>
            <a:ext cx="4849776" cy="30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54350" y="637328"/>
            <a:ext cx="8537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Una volta descritte le prestazioni "situate" che dovranno compiere gli studenti, andranno descritti i prodotti/servizi da realizzare, da intendere come risultato delle loro azioni competenti al termine dell'UdA.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Il prodotto finale è spesso il portato di una serie di prodotti intermedi, sviluppati lungo le fasi di sviluppo dell'UdA. </a:t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I prodotti intermedi, perciò, possono essere o parti del prodotto finale o semplicemente dei momenti preparatori alla sua elaborazione. 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Nell’UdA delle classi quinte, per l’ideazione dei prodotti, bisogna far riferimento alle tipologie di prove previste dai QdR.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144466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4791692" y="186520"/>
            <a:ext cx="4101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3: definire i prodott</a:t>
            </a: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i/servizi</a:t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435695" y="2410303"/>
            <a:ext cx="2336700" cy="17946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punto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format andr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anno 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perciò descritt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sinteticamente i prodott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 e i servizi 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(tipologia, formato, caratteristiche) correland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oli alle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tipologie di prove dei QdR delle seconde prove</a:t>
            </a:r>
            <a:endParaRPr b="1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55942" l="15810" r="18723" t="17492"/>
          <a:stretch/>
        </p:blipFill>
        <p:spPr>
          <a:xfrm>
            <a:off x="3092850" y="2571750"/>
            <a:ext cx="6000365" cy="13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-12" y="34171"/>
            <a:ext cx="38403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20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 dell'UdA</a:t>
            </a:r>
            <a:endParaRPr b="1" sz="2000">
              <a:solidFill>
                <a:schemeClr val="accent5"/>
              </a:solidFill>
              <a:highlight>
                <a:srgbClr val="F8E71C"/>
              </a:highlight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115525" y="534600"/>
            <a:ext cx="89130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L’ideazione del compito di realtà e dei prodotti/servizi da realizzare di solito finisce per arricchire le competenze attese: oltre a quelle obiettivo iniziali, subentrano altre competenze accessorie, spesso di area generale, che vengono promosse e perciò risultano valutabili nelle prestazioni.</a:t>
            </a:r>
            <a:endParaRPr/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82950" y="1954525"/>
            <a:ext cx="2871300" cy="19764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Le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competenze accessorie in uscita 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vanno ricercate: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negli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allegati C 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delle Linee guida per l'area di indirizzo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negli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allegati A e B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per l'area generale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Vanno inserite nel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punto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prospetto generale dell'UdA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4117250" y="139325"/>
            <a:ext cx="453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7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</a:t>
            </a:r>
            <a:r>
              <a:rPr b="1" lang="it-IT" sz="1700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b="1" i="0" lang="it-IT" sz="17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: Individuare </a:t>
            </a:r>
            <a:r>
              <a:rPr b="1" lang="it-IT" sz="1700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le competenze accessorie</a:t>
            </a:r>
            <a:endParaRPr b="1" i="0" sz="17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0" l="15287" r="17809" t="5231"/>
          <a:stretch/>
        </p:blipFill>
        <p:spPr>
          <a:xfrm>
            <a:off x="4214325" y="1242450"/>
            <a:ext cx="4490050" cy="357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144466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4791692" y="186520"/>
            <a:ext cx="4101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</a:t>
            </a: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 contestualizzare l'UdA</a:t>
            </a:r>
            <a:endParaRPr b="1" i="0" sz="18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895950" y="1670050"/>
            <a:ext cx="2605200" cy="32508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punti 1, 2, 3 e 4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 del format, nell'ordine: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1. si sceglie un titolo breve e accattivante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2. si motiva la scelta dell'UdA e si contestualizza all'interno del percorso curricolare,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riferimento al profilo in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uscita del percorso</a:t>
            </a:r>
            <a:endParaRPr b="1"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3. si individuano i destinatari (l'ordine di classe, l'indirizzo e la declinazione) e si 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specifica il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codice ATECO del percorso</a:t>
            </a:r>
            <a:endParaRPr b="1"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4. Si fa una stima del monte ore totale dell'UdA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534751" y="637981"/>
            <a:ext cx="8074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Contestualizzare l'UdA vuol dire motivare e giustificare la sua utilità e la sua finalità all'interno del percorso formativo degli studenti e quindi del curricolo,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gu</a:t>
            </a:r>
            <a:r>
              <a:rPr b="1" lang="it-IT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ardando anche al profilo in uscita del percorso formativo specifico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(perché si decide di svolgere l'UdA e quali obiettivi formativi raggiungeranno gli studenti nell'ambito del loro percorso?)</a:t>
            </a:r>
            <a:endParaRPr sz="13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6686" l="15423" r="18578" t="17411"/>
          <a:stretch/>
        </p:blipFill>
        <p:spPr>
          <a:xfrm>
            <a:off x="3991125" y="1624050"/>
            <a:ext cx="4853525" cy="31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 txBox="1"/>
          <p:nvPr>
            <p:ph type="title"/>
          </p:nvPr>
        </p:nvSpPr>
        <p:spPr>
          <a:xfrm>
            <a:off x="311700" y="144466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4621096" y="212110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</a:t>
            </a: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: insegnamenti, saperi e prerequisiti </a:t>
            </a:r>
            <a:endParaRPr b="1" i="0" sz="18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566621" y="2349784"/>
            <a:ext cx="3208200" cy="24012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Nei punti 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 1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format, nell'ordine: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si delineano i prerequisiti, cioè le conoscenze e le abilità che gli studenti devono possedere per affrontare l'UdA;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si elencano le conoscenze e le abilità che verranno trattate/sviluppate durante il percorso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si individuano gli insegnamenti che parteciperanno e si fa una prima stima delle ore impiegate da ciascuno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356289" y="716554"/>
            <a:ext cx="8534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concludere la prima tappa ed il prospetto generale dell'Uda, occorre specificare gli insegnamenti che parteciperanno al suo svolgimento (con una stima dell'impegno in ore) e prevedere poi i saperi che verranno sviluppati (suddivisi in conoscenze e abilità), nonché i prerequisiti necessari.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prerequisiti intendiamo l'insieme delle conoscenze e  delle abilità che gli studenti devono aver già acquisito per poter affrontare l'UdA. Ogni insegnamento dell'UdA, perciò, dovrà fornire tali saperi in moduli preliminari e preparatori all'UdA stessa. 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6213" l="15395" r="18672" t="17176"/>
          <a:stretch/>
        </p:blipFill>
        <p:spPr>
          <a:xfrm>
            <a:off x="4678071" y="2030325"/>
            <a:ext cx="3673752" cy="240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4">
            <a:alphaModFix/>
          </a:blip>
          <a:srcRect b="51053" l="15963" r="18613" t="41765"/>
          <a:stretch/>
        </p:blipFill>
        <p:spPr>
          <a:xfrm>
            <a:off x="4724100" y="4431525"/>
            <a:ext cx="3627725" cy="3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type="title"/>
          </p:nvPr>
        </p:nvSpPr>
        <p:spPr>
          <a:xfrm>
            <a:off x="311700" y="14446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Seconda tappa: il piano di lavoro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4621096" y="212110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articolare il piano in fasi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416471" y="2572034"/>
            <a:ext cx="3327376" cy="2420406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iniziare si può provare a delineare il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sommario delle fasi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ragionando: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sulla successione o sullo svolgimento in parallelo delle prestazioni degli studenti descritte nel compito di realtà 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sugli insegnamenti che dovranno quindi intervenire e su che tipo di attività didattica dovranno proporre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sulle parti del prodotto finale o sui prodotti intermedi preliminari che dovranno elaborare per ottenere quello finale.</a:t>
            </a: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308663" y="637179"/>
            <a:ext cx="8685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seconda tappa della progettazione consiste nella progettazione analitica del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piano di lavoro dell'UdA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 tratta cioè di articolare il percorso dell'UdA in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asi di sviluppo progressive o parallele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cominciare, è bene provare innanzitutto a delineare quale potrebbe essere la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successione di fasi, 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mo' di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sommario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ragionando sulle attività da proporre e sui prodotti intermedi di ciascuna.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 può partire dalla descrizione del compito di realtà e suddividerlo in fasi di realizzazione.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Una fase - 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svolta da un insegnamento o da più se in compresenza o impegnati in uno stesso compito -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 incentra su una parte del compito di realtà ed è finalizzata all'elaborazione di un prodotto intermedio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 di una parte di quello finale. In ogni fase, perciò, è consigliabile promuovere, osservare e valutare una o più competenze obiettivo.</a:t>
            </a:r>
            <a:endParaRPr/>
          </a:p>
        </p:txBody>
      </p:sp>
      <p:pic>
        <p:nvPicPr>
          <p:cNvPr descr="Immagine che contiene tavolo&#10;&#10;Descrizione generata automaticamente" id="204" name="Google Shape;204;p29"/>
          <p:cNvPicPr preferRelativeResize="0"/>
          <p:nvPr/>
        </p:nvPicPr>
        <p:blipFill rotWithShape="1">
          <a:blip r:embed="rId3">
            <a:alphaModFix/>
          </a:blip>
          <a:srcRect b="10182" l="15606" r="15811" t="21620"/>
          <a:stretch/>
        </p:blipFill>
        <p:spPr>
          <a:xfrm>
            <a:off x="4033838" y="2335645"/>
            <a:ext cx="4924521" cy="270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65091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Seconda tappa: il piano di lavoro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4668721" y="140673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2: dettagliare le fasi del piano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289471" y="2572034"/>
            <a:ext cx="3970200" cy="24012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ogni fase, dunque, andranno dettagliati i seguenti aspetti didattici: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insegnamenti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 i relativi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contenuti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trattati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quale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attività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verrà proposta e con quale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strategia didattica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strumenti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necessari allo svolgimento 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prodotti (servizi) intermedi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dovranno elaborare gli studenti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la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durata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in ore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Alla fase potrà anche essere attribuito un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titolo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 un colore per renderla riconoscibile anche nel GANTT.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56289" y="637179"/>
            <a:ext cx="8534728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Una volta delineato il sommario delle fasi, si può andare a dettagliare maggiormente le singole fasi o tramite una suddivisione del lavoro per insegnamenti o co-progettando, per mantenere una visione d'insieme del percorso.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ogni fase andranno perciò dettagliati aspetti didattici e valutativi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quali: contenuti; tipo di attività didattica e di metodologia; descrizione del prodotto intermedio o del servizio; individuazione delle competenze attese e formulazione delle evidenze valutabili; le modalità di verifica e di valutazione; la durata in ore.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avolo&#10;&#10;Descrizione generata automaticamente" id="214" name="Google Shape;214;p30"/>
          <p:cNvPicPr preferRelativeResize="0"/>
          <p:nvPr/>
        </p:nvPicPr>
        <p:blipFill rotWithShape="1">
          <a:blip r:embed="rId3">
            <a:alphaModFix/>
          </a:blip>
          <a:srcRect b="11564" l="16153" r="15848" t="22449"/>
          <a:stretch/>
        </p:blipFill>
        <p:spPr>
          <a:xfrm>
            <a:off x="4367214" y="2308227"/>
            <a:ext cx="4714839" cy="2576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2125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Che cos’è un’UdA?</a:t>
            </a:r>
            <a:endParaRPr b="1">
              <a:solidFill>
                <a:schemeClr val="accent5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04000" y="825725"/>
            <a:ext cx="8736000" cy="349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L’unità di apprendimento è un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percorso formativo interdisciplinare:</a:t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che ingaggia lo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studente nel ruolo di protagonista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 del processo di apprendimento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e promuove lo sviluppo di competenze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competenze culturali, professionali e sociali</a:t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utili ad affrontare e risolvere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una situazione-problema (compito di realtà)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  </a:t>
            </a:r>
            <a:endParaRPr/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7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che prevede la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creazione di un elaborato </a:t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700"/>
              <a:buFont typeface="Open Sans"/>
              <a:buChar char="●"/>
            </a:pP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detto prodotto finale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cui dare rilevanza tramite una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presentazione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 “pubblica” (ad altre classi, a scuola, ai genitori, alla cittadinanza).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L’Uda è solitamente articolata intorno ad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un macro-tema 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ed è organizzata in fasi di sviluppo temporale.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 txBox="1"/>
          <p:nvPr>
            <p:ph type="title"/>
          </p:nvPr>
        </p:nvSpPr>
        <p:spPr>
          <a:xfrm>
            <a:off x="311700" y="14446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Seconda tappa: il piano di lavoro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4621096" y="140673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3: descrivere l'evidenza valutabile</a:t>
            </a: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472034" y="2508534"/>
            <a:ext cx="3208200" cy="261360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Gli aspetti valutativi della fase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la valutazione delle competenze attese, andrà prevista per ogni fase: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la formulazione delle evidenze osservabili e valutabili (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da riferire agli obiettivi della prova e agli indicatori dei </a:t>
            </a:r>
            <a:r>
              <a:rPr b="1"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QdR</a:t>
            </a:r>
            <a:r>
              <a:rPr lang="it-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l'esplicitazione della dimensione della competenza da valutare (processo, prodotto, metacognizione) e degli strumenti valutativi (rubrica, griglia, check list, performance list...)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356289" y="637179"/>
            <a:ext cx="8534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quanto riguarda gli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aspetti valutativi</a:t>
            </a: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per ogni fase andrà individuata la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competenza attesa</a:t>
            </a: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sulla base della prestazione richiesta agli studenti e del prodotto intermedio da elaborare </a:t>
            </a:r>
            <a:endParaRPr i="0" sz="13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Dalla competenza individuata, poi, andrà ricavata la sua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evidenza</a:t>
            </a: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ossia l'aspetto osservabile della competenza nello svolgimento del compito e  nell'elaborazione del prodotto previsto nella fase.</a:t>
            </a:r>
            <a:endParaRPr i="0" sz="13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Bisognerà decidere anche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quale/i tipo/i di valutazione effettuare</a:t>
            </a:r>
            <a:r>
              <a:rPr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(su quale dimensione della competenza): valutazione di processo (tramite osservazione del sapere agire in situazione); di prodotto (caratteristiche qualitative del prodotto); metacognitiva (consapevolezza dei processi, dei metodi e dei risultati da parte dello studente)</a:t>
            </a:r>
            <a:endParaRPr i="0" sz="13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avolo&#10;&#10;Descrizione generata automaticamente" id="224" name="Google Shape;2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7650" y="2137629"/>
            <a:ext cx="4870450" cy="278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 txBox="1"/>
          <p:nvPr>
            <p:ph type="title"/>
          </p:nvPr>
        </p:nvSpPr>
        <p:spPr>
          <a:xfrm>
            <a:off x="137075" y="287341"/>
            <a:ext cx="412606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Terza tappa: il calendario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390909" y="354985"/>
            <a:ext cx="4689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programmare il calendario delle fasi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265659" y="2786347"/>
            <a:ext cx="3208314" cy="1570943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Nel diagramma di Gantt dell'Uda, strutturato per mesi e settimane, andranno inseriti per ogni fase: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l'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insegnamento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la svolge, contraddistinto da un proprio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colore</a:t>
            </a:r>
            <a:endParaRPr b="1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il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numero di ore settimanali impiegate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nello svolgimento della fase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356289" y="970554"/>
            <a:ext cx="85347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Terminata la progettazione del piano di lavoro, si può procedere a stilare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cronoprogramma dell'UdA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utilizzando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diagramma di Gantt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questa tappa occorrerà programmare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calendario di svolgimento delle fasi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ipotizzando il periodo (settimana) ed il numero di ore settimanali di intervento da parte di ciascun insegnamento.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Il diagramma di Gantt può avere uno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sviluppo in diagonale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se le fasi sono progressive e concatenate oppure in 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verticale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se sono parallele ed hanno uno sviluppo simultaneo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avolo&#10;&#10;Descrizione generata automaticamente" id="234" name="Google Shape;234;p32"/>
          <p:cNvPicPr preferRelativeResize="0"/>
          <p:nvPr/>
        </p:nvPicPr>
        <p:blipFill rotWithShape="1">
          <a:blip r:embed="rId3">
            <a:alphaModFix/>
          </a:blip>
          <a:srcRect b="42230" l="16604" r="16415" t="20608"/>
          <a:stretch/>
        </p:blipFill>
        <p:spPr>
          <a:xfrm>
            <a:off x="3732214" y="2752725"/>
            <a:ext cx="5345134" cy="1633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 txBox="1"/>
          <p:nvPr>
            <p:ph type="title"/>
          </p:nvPr>
        </p:nvSpPr>
        <p:spPr>
          <a:xfrm>
            <a:off x="216450" y="247653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Quarta tappa: gli allegati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>
              <a:highlight>
                <a:srgbClr val="F8E71C"/>
              </a:highlight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4240096" y="275610"/>
            <a:ext cx="4951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elaborare la consegna per gli studenti</a:t>
            </a:r>
            <a:endParaRPr/>
          </a:p>
        </p:txBody>
      </p:sp>
      <p:sp>
        <p:nvSpPr>
          <p:cNvPr id="242" name="Google Shape;242;p33"/>
          <p:cNvSpPr txBox="1"/>
          <p:nvPr/>
        </p:nvSpPr>
        <p:spPr>
          <a:xfrm>
            <a:off x="356289" y="922929"/>
            <a:ext cx="85347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presentare l'UdA agli studenti è necessario elaborare una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consegna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presenti loro, in un linguaggio chiaro ed accessibile agli allievi, il percorso che dovranno affrontare e come saranno valutati.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presentazione dell'UdA e la consegna sono essenziali per far comprendere agli studenti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l'unitarietà e la linearità del percorso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tal fine, è possibile affiancare la consegna con una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mappa articolata per tappe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 strutturarla per domande chiave.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b="33708" l="16700" r="16209" t="42697"/>
          <a:stretch/>
        </p:blipFill>
        <p:spPr>
          <a:xfrm>
            <a:off x="218465" y="2570163"/>
            <a:ext cx="8922386" cy="176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type="title"/>
          </p:nvPr>
        </p:nvSpPr>
        <p:spPr>
          <a:xfrm>
            <a:off x="-124863" y="23971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Quinta tappa: gli allegati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>
              <a:highlight>
                <a:srgbClr val="F8E71C"/>
              </a:highlight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3684472" y="275610"/>
            <a:ext cx="54994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2: sviluppare la traccia di relazione/esposizione</a:t>
            </a:r>
            <a:endParaRPr/>
          </a:p>
        </p:txBody>
      </p:sp>
      <p:sp>
        <p:nvSpPr>
          <p:cNvPr id="251" name="Google Shape;251;p34"/>
          <p:cNvSpPr txBox="1"/>
          <p:nvPr/>
        </p:nvSpPr>
        <p:spPr>
          <a:xfrm>
            <a:off x="356289" y="716554"/>
            <a:ext cx="853472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L'ultima tappa, prima di quella specifica sulla valutazione, prevede la stesura della traccia da utilizzare per l'eventuale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relazione o esposizione finale dell'UdA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relazione o l'esposizione orale hanno la funzione di: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ricostruire il percorso formativo svolto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esprimere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il senso e l’importanza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questo ha avuto per lo studente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sviluppare una 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consapevolezza metacognitiva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delle modalità di apprendimento utilizzate e autovalutare la propria prestazione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dimostrare l’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acquisizione dei contenuti trattati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06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Attraverso la relazione potrà essere valutata la dimensione metacognitiva della competenza "Imparare ad imparare", oltre che con un voto in decimi per quanto concerne la restituzione dei contenuti appresi.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 b="19176" l="16756" r="16936" t="65872"/>
          <a:stretch/>
        </p:blipFill>
        <p:spPr>
          <a:xfrm>
            <a:off x="1587" y="3173413"/>
            <a:ext cx="9059830" cy="112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35"/>
          <p:cNvSpPr txBox="1"/>
          <p:nvPr>
            <p:ph type="title"/>
          </p:nvPr>
        </p:nvSpPr>
        <p:spPr>
          <a:xfrm>
            <a:off x="-124863" y="23971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Quinta tappa: gli allegati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>
              <a:highlight>
                <a:srgbClr val="F8E71C"/>
              </a:highlight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4406785" y="275610"/>
            <a:ext cx="54994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3: i materiali didattici dell'UdA</a:t>
            </a:r>
            <a:endParaRPr/>
          </a:p>
        </p:txBody>
      </p:sp>
      <p:sp>
        <p:nvSpPr>
          <p:cNvPr id="260" name="Google Shape;260;p35"/>
          <p:cNvSpPr txBox="1"/>
          <p:nvPr/>
        </p:nvSpPr>
        <p:spPr>
          <a:xfrm>
            <a:off x="1126226" y="1851617"/>
            <a:ext cx="6788479" cy="1169551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L'UdA va infine corredata con i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materiali didattici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predisposti dai docenti per lo svolgimento delle singole fasi.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E' fondamentale sviluppare un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Archivio digitale delle UdA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in cui raccogliere le progettazioni, gli strumenti di valutazione, i materiali didattici utilizzati e i prodotti elaborati dagli studenti.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244300" y="318325"/>
            <a:ext cx="852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it-IT" sz="3100">
                <a:solidFill>
                  <a:schemeClr val="accent5"/>
                </a:solidFill>
              </a:rPr>
              <a:t>Strumenti utili alla progettazione dell’UdA</a:t>
            </a:r>
            <a:endParaRPr sz="4300"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it-IT" u="sng">
                <a:solidFill>
                  <a:schemeClr val="hlink"/>
                </a:solidFill>
                <a:hlinkClick r:id="rId3"/>
              </a:rPr>
              <a:t>Format UdA e rubric</a:t>
            </a:r>
            <a:endParaRPr u="sng">
              <a:solidFill>
                <a:schemeClr val="hlink"/>
              </a:solidFill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800"/>
              </a:spcBef>
              <a:spcAft>
                <a:spcPts val="0"/>
              </a:spcAft>
              <a:buSzPts val="1800"/>
              <a:buChar char="➢"/>
            </a:pPr>
            <a:r>
              <a:rPr lang="it-IT" u="sng">
                <a:solidFill>
                  <a:schemeClr val="hlink"/>
                </a:solidFill>
                <a:hlinkClick r:id="rId4"/>
              </a:rPr>
              <a:t>Repertorio di compiti di realtà</a:t>
            </a:r>
            <a:endParaRPr/>
          </a:p>
          <a:p>
            <a:pPr indent="0" lvl="0" marL="2286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9421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L’UdA è inserita in un curricolo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043575"/>
            <a:ext cx="8520600" cy="3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Nella nuova istruzione professionale il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curricolo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 deve essere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articolato per Unità di apprendimento (UdA)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L'UdA deve perciò inserirsi in una programmazione curricolare che preveda anche dei moduli disciplinari e deve rappresentare il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momento didattico principale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 in cui le conoscenze e le abilità (prerequisiti) si mobilitano in situazioni-problema (compiti di realtà) e diventano competenze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Bisogna perciò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collocare l'UdA dopo una serie di moduli preparatori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 sviluppati dalle discipline che vi partecipano, in cui gli studenti possano acquisire i prerequisiti necessari ad affrontare i compiti di realtà previsti dall'UdA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8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900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L’UdA propedeutica alla seconda prova degli EdS</a:t>
            </a:r>
            <a:endParaRPr sz="2900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24750"/>
            <a:ext cx="8520600" cy="4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/>
              <a:t>L’UdA assume un valore strategico anche in chiave di preparazione all’Esame di Stato: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it-IT" sz="1700"/>
              <a:t>nella </a:t>
            </a:r>
            <a:r>
              <a:rPr b="1" lang="it-IT" sz="1700"/>
              <a:t>seconda prova scritta</a:t>
            </a:r>
            <a:r>
              <a:rPr lang="it-IT" sz="1700"/>
              <a:t> che, ai sensi del DM 164/2022, presenta una </a:t>
            </a:r>
            <a:r>
              <a:rPr b="1" lang="it-IT" sz="1700"/>
              <a:t>struttura interdisciplinare</a:t>
            </a:r>
            <a:r>
              <a:rPr lang="it-IT" sz="1700"/>
              <a:t> che coinvolge gli insegnamenti dell’asse scientifico, tecnologico e professionale e dei linguaggi per le lingue straniere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it-IT" sz="1700"/>
              <a:t>nel </a:t>
            </a:r>
            <a:r>
              <a:rPr b="1" lang="it-IT" sz="1700"/>
              <a:t>colloquio orale</a:t>
            </a:r>
            <a:r>
              <a:rPr lang="it-IT" sz="1700"/>
              <a:t>, che presenta un’articolazione interdisciplinare a partire dal materiale scelto dalla Commissione 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/>
              <a:t>Entrambe sono prove di competenza, che presentano elementi non noti agli studenti.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/>
              <a:t>Le UdA diventano perciò </a:t>
            </a:r>
            <a:r>
              <a:rPr b="1" lang="it-IT" sz="1700"/>
              <a:t>strumento didattico di preparazione e di simulazione delle prove</a:t>
            </a:r>
            <a:r>
              <a:rPr lang="it-IT" sz="1700"/>
              <a:t>.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1205950" y="877050"/>
            <a:ext cx="1700100" cy="930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 </a:t>
            </a:r>
            <a:r>
              <a:rPr b="1" lang="it-IT"/>
              <a:t>nuclei tematici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fondamentali e le tipologie di prove</a:t>
            </a:r>
            <a:endParaRPr b="1"/>
          </a:p>
        </p:txBody>
      </p:sp>
      <p:sp>
        <p:nvSpPr>
          <p:cNvPr id="80" name="Google Shape;80;p16"/>
          <p:cNvSpPr/>
          <p:nvPr/>
        </p:nvSpPr>
        <p:spPr>
          <a:xfrm>
            <a:off x="3661475" y="988025"/>
            <a:ext cx="1293300" cy="36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714700" y="1293200"/>
            <a:ext cx="12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servono a progettare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5710200" y="899250"/>
            <a:ext cx="2455500" cy="930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le </a:t>
            </a:r>
            <a:r>
              <a:rPr b="1" lang="it-IT"/>
              <a:t>prestazioni dei compiti di realtà </a:t>
            </a:r>
            <a:r>
              <a:rPr lang="it-IT"/>
              <a:t>delle UdA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1205950" y="2259150"/>
            <a:ext cx="1700100" cy="930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Le</a:t>
            </a:r>
            <a:r>
              <a:rPr b="1" lang="it-IT"/>
              <a:t> tipologie di prove</a:t>
            </a:r>
            <a:endParaRPr b="1"/>
          </a:p>
        </p:txBody>
      </p:sp>
      <p:sp>
        <p:nvSpPr>
          <p:cNvPr id="84" name="Google Shape;84;p16"/>
          <p:cNvSpPr/>
          <p:nvPr/>
        </p:nvSpPr>
        <p:spPr>
          <a:xfrm>
            <a:off x="3748650" y="2314638"/>
            <a:ext cx="1293300" cy="36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5744050" y="2252100"/>
            <a:ext cx="2455500" cy="930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 </a:t>
            </a:r>
            <a:r>
              <a:rPr b="1" lang="it-IT"/>
              <a:t>prodotti e i servizi</a:t>
            </a:r>
            <a:r>
              <a:rPr lang="it-IT"/>
              <a:t> da realizzare nelle UdA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780100" y="2575050"/>
            <a:ext cx="108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servono a individuare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278600" y="3792250"/>
            <a:ext cx="17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1205950" y="3641250"/>
            <a:ext cx="1700100" cy="1046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obiettivi della prova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gli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indicatori della griglia</a:t>
            </a:r>
            <a:endParaRPr b="1"/>
          </a:p>
        </p:txBody>
      </p:sp>
      <p:sp>
        <p:nvSpPr>
          <p:cNvPr id="89" name="Google Shape;89;p16"/>
          <p:cNvSpPr/>
          <p:nvPr/>
        </p:nvSpPr>
        <p:spPr>
          <a:xfrm>
            <a:off x="3697800" y="3713900"/>
            <a:ext cx="1293300" cy="36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5710200" y="3604950"/>
            <a:ext cx="2455500" cy="1118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le </a:t>
            </a:r>
            <a:r>
              <a:rPr b="1" lang="it-IT"/>
              <a:t>evidenze </a:t>
            </a:r>
            <a:r>
              <a:rPr lang="it-IT"/>
              <a:t>e i </a:t>
            </a:r>
            <a:r>
              <a:rPr b="1" lang="it-IT"/>
              <a:t>descrittori</a:t>
            </a:r>
            <a:r>
              <a:rPr lang="it-IT"/>
              <a:t> per le </a:t>
            </a:r>
            <a:r>
              <a:rPr b="1" lang="it-IT"/>
              <a:t>rubriche</a:t>
            </a:r>
            <a:r>
              <a:rPr lang="it-IT"/>
              <a:t> di valutazione delle competenze nelle UdA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683252" y="3975500"/>
            <a:ext cx="12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sono riferimenti 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453200" y="253700"/>
            <a:ext cx="1525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QdR</a:t>
            </a:r>
            <a:endParaRPr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964450" y="169100"/>
            <a:ext cx="194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300">
                <a:solidFill>
                  <a:srgbClr val="00B0F0"/>
                </a:solidFill>
                <a:highlight>
                  <a:schemeClr val="dk1"/>
                </a:highlight>
                <a:latin typeface="Proxima Nova"/>
                <a:ea typeface="Proxima Nova"/>
                <a:cs typeface="Proxima Nova"/>
                <a:sym typeface="Proxima Nova"/>
              </a:rPr>
              <a:t>UdA</a:t>
            </a:r>
            <a:endParaRPr sz="800">
              <a:solidFill>
                <a:srgbClr val="BEFA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59050" y="261500"/>
            <a:ext cx="217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00B0F0"/>
                </a:solidFill>
                <a:highlight>
                  <a:schemeClr val="dk1"/>
                </a:highlight>
                <a:latin typeface="Proxima Nova"/>
                <a:ea typeface="Proxima Nova"/>
                <a:cs typeface="Proxima Nova"/>
                <a:sym typeface="Proxima Nova"/>
              </a:rPr>
              <a:t>QdR seconde prove</a:t>
            </a:r>
            <a:endParaRPr sz="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2403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Struttura ed elementi di un’UdA per gli EdS</a:t>
            </a:r>
            <a:endParaRPr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24050" y="1089050"/>
            <a:ext cx="3573300" cy="3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Un’UdA, solitamente, è composta da: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1) una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parte introduttiva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finalizzata all'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ideazione dell'UdA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che presenta informazioni generali quali </a:t>
            </a: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i nuclei tematici fondamentali correlati alle competenze della seconda prova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; </a:t>
            </a: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il compito di realtà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; </a:t>
            </a: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i prodotti da realizzare secondo le tipologie di prove previste dai QdR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; i risultati di apprendimento attesi in termini di competenze, abilità e conoscenze; i pre-requisiti indispensabili ad affrontarla; il valore formativo del percorso; la durata complessiva;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gli assi/insegnamenti coinvolti;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9173" l="15931" r="19280" t="8481"/>
          <a:stretch/>
        </p:blipFill>
        <p:spPr>
          <a:xfrm>
            <a:off x="4035650" y="1185500"/>
            <a:ext cx="4961501" cy="35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51007" y="1343338"/>
            <a:ext cx="3053354" cy="3799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2)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una parte più dettagliata, detta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piano di lavoro dell’UdA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in cui il percorso viene articolato in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fasi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progressive o parallele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per ognuna delle quali vengono esplicitate le fasi di sviluppo del compito di realtà, i prodotti intermedi da realizzare, i contenuti da affrontare, le attività e strategie didattiche da utilizzare, la modalità di verifica ed i criteri di di valutazione; la durata;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311700" y="3289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</a:pPr>
            <a:r>
              <a:rPr b="1" i="0" lang="it-IT" sz="30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Struttura ed elementi di un’UdA</a:t>
            </a:r>
            <a:endParaRPr b="0" i="0" sz="30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36266" l="16416" r="19382" t="10243"/>
          <a:stretch/>
        </p:blipFill>
        <p:spPr>
          <a:xfrm>
            <a:off x="3336350" y="1424375"/>
            <a:ext cx="5807650" cy="27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highlight>
                  <a:srgbClr val="F8E71C"/>
                </a:highlight>
              </a:rPr>
              <a:t>Struttura ed elementi di un’UdA</a:t>
            </a:r>
            <a:endParaRPr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1139094" y="1353467"/>
            <a:ext cx="6908579" cy="1645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3)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una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pianificazione temporale 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dello svolgimento delle fasi, tramite un diagramma di Gantt, in cui si inseriscono gli insegnamenti e le ore dedicate allo svolgimento di ciascuna fase settimana per settimana.</a:t>
            </a:r>
            <a:endParaRPr/>
          </a:p>
          <a:p>
            <a:pPr indent="-2286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Immagine che contiene tavolo&#10;&#10;Descrizione generata automaticamente" id="115" name="Google Shape;115;p19"/>
          <p:cNvPicPr preferRelativeResize="0"/>
          <p:nvPr/>
        </p:nvPicPr>
        <p:blipFill rotWithShape="1">
          <a:blip r:embed="rId3">
            <a:alphaModFix/>
          </a:blip>
          <a:srcRect b="28879" l="18753" r="25301" t="33202"/>
          <a:stretch/>
        </p:blipFill>
        <p:spPr>
          <a:xfrm>
            <a:off x="1436667" y="2420631"/>
            <a:ext cx="6312299" cy="237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highlight>
                  <a:srgbClr val="F8E71C"/>
                </a:highlight>
              </a:rPr>
              <a:t>Struttura ed elementi di un’UdA</a:t>
            </a:r>
            <a:endParaRPr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984973" y="1187077"/>
            <a:ext cx="7466994" cy="1816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4) La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scheda per la consegna agli studenti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e lo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schema per la relazione/esposizione individuale/diario di bordo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dello studente</a:t>
            </a:r>
            <a:endParaRPr/>
          </a:p>
        </p:txBody>
      </p:sp>
      <p:pic>
        <p:nvPicPr>
          <p:cNvPr descr="Immagine che contiene testo&#10;&#10;Descrizione generata automaticamente" id="122" name="Google Shape;122;p20"/>
          <p:cNvPicPr preferRelativeResize="0"/>
          <p:nvPr/>
        </p:nvPicPr>
        <p:blipFill rotWithShape="1">
          <a:blip r:embed="rId3">
            <a:alphaModFix/>
          </a:blip>
          <a:srcRect b="19756" l="9231" r="11281" t="32522"/>
          <a:stretch/>
        </p:blipFill>
        <p:spPr>
          <a:xfrm>
            <a:off x="982639" y="2098770"/>
            <a:ext cx="7476222" cy="251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