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Proxima Nova"/>
      <p:regular r:id="rId30"/>
      <p:bold r:id="rId31"/>
      <p:italic r:id="rId32"/>
      <p:boldItalic r:id="rId33"/>
    </p:embeddedFon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232CCC-8D17-4FDF-B9B8-5BCDF094987F}">
  <a:tblStyle styleId="{6C232CCC-8D17-4FDF-B9B8-5BCDF094987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3B9009E-E2E8-4C1C-8272-75163FF3836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4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6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5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8.xml"/><Relationship Id="rId37" Type="http://schemas.openxmlformats.org/officeDocument/2006/relationships/font" Target="fonts/OpenSans-bold.fntdata"/><Relationship Id="rId14" Type="http://schemas.openxmlformats.org/officeDocument/2006/relationships/slide" Target="slides/slide7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0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9.xml"/><Relationship Id="rId38" Type="http://schemas.openxmlformats.org/officeDocument/2006/relationships/font" Target="fonts/OpenSans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66bcb9c3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66bcb9c3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5" name="Google Shape;95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6" name="Google Shape;96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6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6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3" name="Google Shape;33;p6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34" name="Google Shape;34;p6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" name="Google Shape;35;p6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6" name="Google Shape;36;p6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37" name="Google Shape;37;p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" name="Google Shape;38;p6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9" name="Google Shape;39;p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document/d/1TA03WjDWOHMoK1BhIGH3w_TpLSn_Qh_5/edit?usp=sharing&amp;ouid=100587021170275334779&amp;rtpof=true&amp;sd=tru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512700" y="7321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it-IT" sz="4800">
                <a:latin typeface="Proxima Nova"/>
                <a:ea typeface="Proxima Nova"/>
                <a:cs typeface="Proxima Nova"/>
                <a:sym typeface="Proxima Nova"/>
              </a:rPr>
              <a:t>La valutazione autentica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it-IT" sz="4800">
                <a:latin typeface="Proxima Nova"/>
                <a:ea typeface="Proxima Nova"/>
                <a:cs typeface="Proxima Nova"/>
                <a:sym typeface="Proxima Nova"/>
              </a:rPr>
              <a:t>nelle Unità di apprendimento</a:t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25"/>
          <p:cNvSpPr txBox="1"/>
          <p:nvPr>
            <p:ph idx="4294967295" type="subTitle"/>
          </p:nvPr>
        </p:nvSpPr>
        <p:spPr>
          <a:xfrm>
            <a:off x="510450" y="3050383"/>
            <a:ext cx="81231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b="0" i="1" lang="it-IT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Come valutare le competenze nelle UdA</a:t>
            </a:r>
            <a:endParaRPr b="0" i="1" sz="24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t/>
            </a:r>
            <a:endParaRPr b="0" i="1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25"/>
          <p:cNvSpPr txBox="1"/>
          <p:nvPr/>
        </p:nvSpPr>
        <p:spPr>
          <a:xfrm>
            <a:off x="-2035975" y="2051275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25"/>
          <p:cNvSpPr txBox="1"/>
          <p:nvPr/>
        </p:nvSpPr>
        <p:spPr>
          <a:xfrm>
            <a:off x="6699250" y="4283413"/>
            <a:ext cx="2702400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Laboratori Nuovi IP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a.s. 2021-22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title"/>
          </p:nvPr>
        </p:nvSpPr>
        <p:spPr>
          <a:xfrm>
            <a:off x="265500" y="770734"/>
            <a:ext cx="4045200" cy="19531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Valutare le competenze</a:t>
            </a:r>
            <a:br>
              <a:rPr lang="it-IT"/>
            </a:br>
            <a:r>
              <a:rPr lang="it-IT"/>
              <a:t>nell'UdA</a:t>
            </a:r>
            <a:endParaRPr/>
          </a:p>
        </p:txBody>
      </p:sp>
      <p:sp>
        <p:nvSpPr>
          <p:cNvPr id="171" name="Google Shape;171;p34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it-IT"/>
              <a:t>Come elaborare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it-IT"/>
              <a:t>una rubrica valutativa</a:t>
            </a:r>
            <a:endParaRPr/>
          </a:p>
        </p:txBody>
      </p:sp>
      <p:sp>
        <p:nvSpPr>
          <p:cNvPr id="172" name="Google Shape;172;p34"/>
          <p:cNvSpPr txBox="1"/>
          <p:nvPr>
            <p:ph idx="2" type="body"/>
          </p:nvPr>
        </p:nvSpPr>
        <p:spPr>
          <a:xfrm>
            <a:off x="4836313" y="430513"/>
            <a:ext cx="3995750" cy="4282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/>
              <a:t>LE TAPPE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/>
              <a:t>1. INDIVIDUARE LE COMPETENZE 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/>
              <a:t>2. FORMULARE LE EVIDENZE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/>
              <a:t>3. SCEGLIERE QUALI DIMENSIONI 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/>
              <a:t>VALUTARE</a:t>
            </a:r>
            <a:endParaRPr/>
          </a:p>
          <a:p>
            <a:pPr indent="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/>
              <a:t>4. ELABORARE LA RUBRIC CON I DESCRITTORI DEI LIVELLI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311700" y="201297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Tappa n. 1: individuare le competenze</a:t>
            </a:r>
            <a:endParaRPr/>
          </a:p>
        </p:txBody>
      </p:sp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310300" y="1098235"/>
            <a:ext cx="3070338" cy="37247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 sz="1400"/>
              <a:t>Per ciascuna fase del piano di lavoro dell’UdA</a:t>
            </a:r>
            <a:r>
              <a:rPr lang="it-IT" sz="1400"/>
              <a:t>, sulla base della prestazione richiesta agli studenti e del prodotto/servizio che dovranno elaborare, </a:t>
            </a:r>
            <a:r>
              <a:rPr b="1" lang="it-IT" sz="1400"/>
              <a:t>si individuano le competenze attese</a:t>
            </a:r>
            <a:r>
              <a:rPr lang="it-IT" sz="1400"/>
              <a:t> tra quelle inserite al punto 7 del prospetto generale.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400"/>
              <a:t>Una volta individuate, basterà richiamarle, senza riportare la dicitura, al cui posto, invece, andrà inserita l'</a:t>
            </a:r>
            <a:r>
              <a:rPr b="1" lang="it-IT" sz="1400"/>
              <a:t>evidenza</a:t>
            </a:r>
            <a:r>
              <a:rPr lang="it-IT" sz="1400"/>
              <a:t> </a:t>
            </a:r>
            <a:endParaRPr/>
          </a:p>
        </p:txBody>
      </p:sp>
      <p:pic>
        <p:nvPicPr>
          <p:cNvPr descr="Immagine che contiene testo&#10;&#10;Descrizione generata automaticamente" id="179" name="Google Shape;179;p35"/>
          <p:cNvPicPr preferRelativeResize="0"/>
          <p:nvPr/>
        </p:nvPicPr>
        <p:blipFill rotWithShape="1">
          <a:blip r:embed="rId3">
            <a:alphaModFix/>
          </a:blip>
          <a:srcRect b="33085" l="9438" r="17745" t="34944"/>
          <a:stretch/>
        </p:blipFill>
        <p:spPr>
          <a:xfrm>
            <a:off x="3412268" y="1001805"/>
            <a:ext cx="5734786" cy="140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180" name="Google Shape;180;p35"/>
          <p:cNvPicPr preferRelativeResize="0"/>
          <p:nvPr/>
        </p:nvPicPr>
        <p:blipFill rotWithShape="1">
          <a:blip r:embed="rId4">
            <a:alphaModFix/>
          </a:blip>
          <a:srcRect b="25000" l="8977" r="17056" t="30449"/>
          <a:stretch/>
        </p:blipFill>
        <p:spPr>
          <a:xfrm>
            <a:off x="3470275" y="2570162"/>
            <a:ext cx="5607403" cy="1887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311700" y="2386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Tappa n. 2: formulare le evidenze </a:t>
            </a:r>
            <a:endParaRPr/>
          </a:p>
        </p:txBody>
      </p:sp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311700" y="980425"/>
            <a:ext cx="3999900" cy="3921825"/>
          </a:xfrm>
          <a:prstGeom prst="rect">
            <a:avLst/>
          </a:prstGeom>
          <a:solidFill>
            <a:srgbClr val="FBFE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400"/>
              <a:t>Per valutare la competenza bisognerà poi </a:t>
            </a:r>
            <a:r>
              <a:rPr b="1" lang="it-IT" sz="1400"/>
              <a:t>riflettere sulla parte del compito di realtà e sul prodotto previsti </a:t>
            </a:r>
            <a:r>
              <a:rPr lang="it-IT" sz="1400"/>
              <a:t>nella fase e porsi una duplice domanda: 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400"/>
              <a:t>1) </a:t>
            </a:r>
            <a:r>
              <a:rPr b="1" lang="it-IT" sz="1400"/>
              <a:t>quali dimensioni della competenza potrò realmente valutare?</a:t>
            </a:r>
            <a:r>
              <a:rPr lang="it-IT" sz="1400"/>
              <a:t> Processo, prodotto e/o consapevolezza metacognitiva?</a:t>
            </a:r>
            <a:endParaRPr sz="1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400"/>
              <a:t>2) </a:t>
            </a:r>
            <a:r>
              <a:rPr b="1" lang="it-IT" sz="1400"/>
              <a:t>quali aspetti della competenza potrò osservare?</a:t>
            </a:r>
            <a:r>
              <a:rPr lang="it-IT" sz="1400"/>
              <a:t> Attraverso quali azioni e risultati degli studenti?</a:t>
            </a:r>
            <a:endParaRPr sz="1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-IT" sz="1400"/>
              <a:t>La scelta delle dimensioni da valutare è una scelta di fattibilità</a:t>
            </a:r>
            <a:r>
              <a:rPr lang="it-IT" sz="1400"/>
              <a:t>, perché sono sempre tutte e tre compresenti nella competenza.</a:t>
            </a:r>
            <a:endParaRPr sz="1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400"/>
          </a:p>
        </p:txBody>
      </p:sp>
      <p:sp>
        <p:nvSpPr>
          <p:cNvPr id="187" name="Google Shape;187;p36"/>
          <p:cNvSpPr txBox="1"/>
          <p:nvPr>
            <p:ph idx="2" type="body"/>
          </p:nvPr>
        </p:nvSpPr>
        <p:spPr>
          <a:xfrm>
            <a:off x="4832400" y="980426"/>
            <a:ext cx="4087212" cy="3921823"/>
          </a:xfrm>
          <a:prstGeom prst="rect">
            <a:avLst/>
          </a:prstGeom>
          <a:solidFill>
            <a:srgbClr val="EBFAF7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it-IT"/>
              <a:t>Partiamo allora con il rispondere alla seconda domanda, introducendo il </a:t>
            </a:r>
            <a:r>
              <a:rPr b="1" lang="it-IT"/>
              <a:t>concetto di evidenza</a:t>
            </a:r>
            <a:r>
              <a:rPr lang="it-IT"/>
              <a:t>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it-IT"/>
              <a:t>La descrizione della competenza individuata risulterà sempre più vasta ed ampia rispetto alla specifica prestazione che ci si attende nella fase. </a:t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it-IT"/>
              <a:t>Bisogna perciò ricavare dalla sua dicitura generale </a:t>
            </a:r>
            <a:r>
              <a:rPr b="1" lang="it-IT"/>
              <a:t>l'aspetto osservabile nello svolgimento del compito e valutabile nell'elaborazione del prodotto </a:t>
            </a:r>
            <a:r>
              <a:rPr lang="it-IT"/>
              <a:t>previsto nella fase.</a:t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it-IT"/>
              <a:t>In altre parole, </a:t>
            </a:r>
            <a:r>
              <a:rPr b="1" lang="it-IT"/>
              <a:t>l'evidenza è il modo in cui la competenza si manifesta come sapere agire nella situazione data per affrontare e risolvere il compito di realtà.</a:t>
            </a:r>
            <a:endParaRPr b="1"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 b="1"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it-IT">
                <a:highlight>
                  <a:srgbClr val="FFFF00"/>
                </a:highlight>
              </a:rPr>
              <a:t>Per le UdA delle classi quinte, l’evidenza va riferita agli obiettivi della prova e/o agli indicatori di valutazione </a:t>
            </a:r>
            <a:r>
              <a:rPr lang="it-IT">
                <a:highlight>
                  <a:srgbClr val="FFFF00"/>
                </a:highlight>
              </a:rPr>
              <a:t>(che possono servire anche per la sua formulazione)</a:t>
            </a:r>
            <a:endParaRPr>
              <a:highlight>
                <a:srgbClr val="FFFF00"/>
              </a:highlight>
            </a:endParaRPr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Tappa n. 2: formulare le evidenze</a:t>
            </a:r>
            <a:endParaRPr/>
          </a:p>
        </p:txBody>
      </p:sp>
      <p:sp>
        <p:nvSpPr>
          <p:cNvPr id="193" name="Google Shape;193;p37"/>
          <p:cNvSpPr txBox="1"/>
          <p:nvPr>
            <p:ph idx="1" type="body"/>
          </p:nvPr>
        </p:nvSpPr>
        <p:spPr>
          <a:xfrm>
            <a:off x="129125" y="707400"/>
            <a:ext cx="2984100" cy="4208700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100"/>
              <a:t>Sotto la competenza individuata, perciò, si scriverà la relativa evidenza.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100"/>
              <a:t>Per formulare l'evidenza bisogna </a:t>
            </a:r>
            <a:r>
              <a:rPr b="1" lang="it-IT" sz="1100"/>
              <a:t>esplicitare, usando il verbo all'infinito, le azioni che compongono la prestazione e si concretizzano nel prodotto atteso</a:t>
            </a:r>
            <a:r>
              <a:rPr lang="it-IT" sz="1100"/>
              <a:t> e che sono riconducibili alla competenza stessa.</a:t>
            </a:r>
            <a:endParaRPr sz="11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 sz="1100"/>
              <a:t>Fare inoltre riferimento agli obiettivi della prova o agli indicatori dei QdR</a:t>
            </a:r>
            <a:endParaRPr b="1"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100"/>
              <a:t>A partire dall'evidenza, poi, si costruiscono i </a:t>
            </a:r>
            <a:r>
              <a:rPr b="1" lang="it-IT" sz="1100"/>
              <a:t>descrittori della rubrica </a:t>
            </a:r>
            <a:r>
              <a:rPr lang="it-IT" sz="1100"/>
              <a:t>che permetteranno di valutare la competenza.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 sz="1100"/>
              <a:t>Attenzione a due derive opposte:</a:t>
            </a:r>
            <a:endParaRPr b="1" sz="11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100"/>
              <a:t>- non mettere insieme troppe azioni che potrebbero avere esiti contrastanti nella valutazione</a:t>
            </a:r>
            <a:endParaRPr sz="11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100"/>
              <a:t>- non scomporre la prestazione in troppe evidenze, onde evitare la costruzione di rubriche troppo complesse da utilizzare</a:t>
            </a:r>
            <a:endParaRPr/>
          </a:p>
        </p:txBody>
      </p:sp>
      <p:pic>
        <p:nvPicPr>
          <p:cNvPr descr="Immagine che contiene tavolo&#10;&#10;Descrizione generata automaticamente" id="194" name="Google Shape;19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3088" y="1495908"/>
            <a:ext cx="5973762" cy="237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>
            <a:off x="399000" y="-101100"/>
            <a:ext cx="85206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Tappa n. 3: scegliere le dimensioni da valutare</a:t>
            </a:r>
            <a:endParaRPr/>
          </a:p>
        </p:txBody>
      </p:sp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139025" y="379125"/>
            <a:ext cx="88521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 sz="1400"/>
              <a:t>Le evidenze</a:t>
            </a:r>
            <a:r>
              <a:rPr lang="it-IT" sz="1400"/>
              <a:t>, inoltre, </a:t>
            </a:r>
            <a:r>
              <a:rPr b="1" lang="it-IT" sz="1400"/>
              <a:t>vanno formulate tenendo conto delle dimensioni della competenza </a:t>
            </a:r>
            <a:r>
              <a:rPr lang="it-IT" sz="1400"/>
              <a:t>che si intendono valutare nel compito.</a:t>
            </a:r>
            <a:endParaRPr sz="1400"/>
          </a:p>
          <a:p>
            <a:pPr indent="-285750" lvl="0" marL="40005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400"/>
              <a:t>La</a:t>
            </a:r>
            <a:r>
              <a:rPr b="1" lang="it-IT" sz="1400"/>
              <a:t> dimensione</a:t>
            </a:r>
            <a:r>
              <a:rPr lang="it-IT" sz="1400"/>
              <a:t> più facilmente valutabile è quella </a:t>
            </a:r>
            <a:r>
              <a:rPr b="1" lang="it-IT" sz="1400"/>
              <a:t>di prodotto</a:t>
            </a:r>
            <a:r>
              <a:rPr lang="it-IT" sz="1400"/>
              <a:t> e va sempre prevista in quanto finalizzazione dell'agire competente dello studente. Nell'</a:t>
            </a:r>
            <a:r>
              <a:rPr b="1" lang="it-IT" sz="1400"/>
              <a:t>evidenza di prodotto</a:t>
            </a:r>
            <a:r>
              <a:rPr lang="it-IT" sz="1400"/>
              <a:t>, in questo caso, andranno inserite le azioni richieste nell'elaborazione del prodotto e i criteri qualitativi per la valutazione dello stesso.</a:t>
            </a:r>
            <a:endParaRPr/>
          </a:p>
          <a:p>
            <a:pPr indent="-285750" lvl="0" marL="40005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400"/>
              <a:t>L'altra </a:t>
            </a:r>
            <a:r>
              <a:rPr b="1" lang="it-IT" sz="1400"/>
              <a:t>dimensione</a:t>
            </a:r>
            <a:r>
              <a:rPr lang="it-IT" sz="1400"/>
              <a:t> importante da curare è quella</a:t>
            </a:r>
            <a:r>
              <a:rPr b="1" lang="it-IT" sz="1400"/>
              <a:t> di processo</a:t>
            </a:r>
            <a:r>
              <a:rPr lang="it-IT" sz="1400"/>
              <a:t>, che implica un'osservazione degli studenti in azione (valutazione formativa del processo di apprendimento). Nell'evidenza andranno perciò descritte le azioni di processo propedeutiche all'elaborazione del prodotto.</a:t>
            </a:r>
            <a:endParaRPr sz="1400"/>
          </a:p>
          <a:p>
            <a:pPr indent="-285750" lvl="0" marL="40005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400"/>
              <a:t>La valutazione della </a:t>
            </a:r>
            <a:r>
              <a:rPr b="1" lang="it-IT" sz="1400"/>
              <a:t>dimensione metacognitiva</a:t>
            </a:r>
            <a:r>
              <a:rPr lang="it-IT" sz="1400"/>
              <a:t>, invece, può essere svolta o per singola fase o al termine del percorso e può basarsi su:</a:t>
            </a:r>
            <a:endParaRPr/>
          </a:p>
          <a:p>
            <a:pPr indent="-285750" lvl="0" marL="40005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it-IT" sz="1400"/>
              <a:t>un </a:t>
            </a:r>
            <a:r>
              <a:rPr b="1" lang="it-IT" sz="1400"/>
              <a:t>diario di bordo semistrutturato / autobiografia cognitiva</a:t>
            </a:r>
            <a:r>
              <a:rPr lang="it-IT" sz="1400"/>
              <a:t>, in cui lo studente o il gruppo fanno un breve resoconto delle fasi dell'UdA, autovalutano i loro processi, prestazioni e risultati ed esprimono il loro "vissuto emotivo"</a:t>
            </a:r>
            <a:endParaRPr/>
          </a:p>
          <a:p>
            <a:pPr indent="-285750" lvl="0" marL="40005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it-IT" sz="1400"/>
              <a:t>una </a:t>
            </a:r>
            <a:r>
              <a:rPr b="1" lang="it-IT" sz="1400"/>
              <a:t>relazione scritta/esposizione orale</a:t>
            </a:r>
            <a:r>
              <a:rPr lang="it-IT" sz="1400"/>
              <a:t> conclusiva su una traccia guidata. </a:t>
            </a:r>
            <a:endParaRPr/>
          </a:p>
          <a:p>
            <a:pPr indent="0" lvl="0" marL="1143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400"/>
              <a:t>Tale valutazione può essere riferita alla competenza chiave europea "</a:t>
            </a:r>
            <a:r>
              <a:rPr b="1" lang="it-IT" sz="1400"/>
              <a:t>Imparare ad imparare</a:t>
            </a:r>
            <a:r>
              <a:rPr lang="it-IT" sz="1400"/>
              <a:t>" e alle competenze delle Linee guida che prevedono l'acquisizione di un metodo di apprendimento/lavoro.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>
            <p:ph type="title"/>
          </p:nvPr>
        </p:nvSpPr>
        <p:spPr>
          <a:xfrm>
            <a:off x="311700" y="214837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Tappa n. 3: scegliere le dimensioni da valutare</a:t>
            </a:r>
            <a:endParaRPr/>
          </a:p>
        </p:txBody>
      </p:sp>
      <p:sp>
        <p:nvSpPr>
          <p:cNvPr id="206" name="Google Shape;206;p39"/>
          <p:cNvSpPr txBox="1"/>
          <p:nvPr>
            <p:ph idx="1" type="body"/>
          </p:nvPr>
        </p:nvSpPr>
        <p:spPr>
          <a:xfrm>
            <a:off x="343450" y="1012325"/>
            <a:ext cx="2527789" cy="3747200"/>
          </a:xfrm>
          <a:prstGeom prst="rect">
            <a:avLst/>
          </a:prstGeom>
          <a:solidFill>
            <a:srgbClr val="FBFE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200"/>
              <a:t>Per ogni fase nella colonna </a:t>
            </a:r>
            <a:r>
              <a:rPr b="1" lang="it-IT" sz="1200"/>
              <a:t>Modalità di verifica/valutazione</a:t>
            </a:r>
            <a:r>
              <a:rPr lang="it-IT" sz="1200"/>
              <a:t>, in corrispondenza dell'evidenza bisognerà dunque indicare:</a:t>
            </a:r>
            <a:endParaRPr sz="1200"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200"/>
              <a:t>- la </a:t>
            </a:r>
            <a:r>
              <a:rPr b="1" lang="it-IT" sz="1200"/>
              <a:t>dimensione della competenza che si intende valutare</a:t>
            </a:r>
            <a:r>
              <a:rPr lang="it-IT" sz="1200"/>
              <a:t> (processo, prodotto, metacognizione)</a:t>
            </a:r>
            <a:endParaRPr sz="1200"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200"/>
              <a:t>- lo/gli </a:t>
            </a:r>
            <a:r>
              <a:rPr b="1" lang="it-IT" sz="1200"/>
              <a:t>strumenti da utilizzare</a:t>
            </a:r>
            <a:r>
              <a:rPr lang="it-IT" sz="1200"/>
              <a:t> (rubric ed eventualmente check list o performance list)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200"/>
              <a:t>- </a:t>
            </a:r>
            <a:r>
              <a:rPr b="1" lang="it-IT" sz="1200"/>
              <a:t>eventuali ulteriori verifiche</a:t>
            </a:r>
            <a:r>
              <a:rPr lang="it-IT" sz="1200"/>
              <a:t> (prove di competenza o verifiche tradizionali) e i relativi strumenti di valutazione</a:t>
            </a:r>
            <a:endParaRPr/>
          </a:p>
        </p:txBody>
      </p:sp>
      <p:pic>
        <p:nvPicPr>
          <p:cNvPr descr="Immagine che contiene tavolo&#10;&#10;Descrizione generata automaticamente" id="207" name="Google Shape;20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1650" y="1366224"/>
            <a:ext cx="6029324" cy="248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>
            <p:ph type="title"/>
          </p:nvPr>
        </p:nvSpPr>
        <p:spPr>
          <a:xfrm>
            <a:off x="311700" y="5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Tappa n. 4: elaborare la rubric con i descrittori</a:t>
            </a:r>
            <a:endParaRPr/>
          </a:p>
        </p:txBody>
      </p:sp>
      <p:sp>
        <p:nvSpPr>
          <p:cNvPr id="213" name="Google Shape;213;p40"/>
          <p:cNvSpPr txBox="1"/>
          <p:nvPr>
            <p:ph idx="1" type="body"/>
          </p:nvPr>
        </p:nvSpPr>
        <p:spPr>
          <a:xfrm>
            <a:off x="311700" y="599575"/>
            <a:ext cx="8520600" cy="10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600"/>
              <a:t>Per valutare le evidenze delle competenze occorrerà infine costruire una rubrica specifica di valutazione, che presenti le descrizioni dei diversi livelli di padronanza delle evidenze. Vediamo come compilare la rubric: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4" name="Google Shape;214;p40"/>
          <p:cNvSpPr txBox="1"/>
          <p:nvPr/>
        </p:nvSpPr>
        <p:spPr>
          <a:xfrm>
            <a:off x="930275" y="2089150"/>
            <a:ext cx="3441700" cy="2031325"/>
          </a:xfrm>
          <a:prstGeom prst="rect">
            <a:avLst/>
          </a:prstGeom>
          <a:solidFill>
            <a:srgbClr val="EFECE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Nella parte iniziale della rubric vanno riportati: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la descrizione del </a:t>
            </a:r>
            <a:r>
              <a:rPr b="1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compito di realtà e i prodotti attesi</a:t>
            </a: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(dai punti n. 5 e 6 del prospetto generale dell'UdA)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gli </a:t>
            </a:r>
            <a:r>
              <a:rPr b="1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insegnamenti e i docenti</a:t>
            </a: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che partecipano all'UdA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le </a:t>
            </a:r>
            <a:r>
              <a:rPr b="1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classi</a:t>
            </a: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coinvolte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magine che contiene testo&#10;&#10;Descrizione generata automaticamente" id="215" name="Google Shape;215;p40"/>
          <p:cNvPicPr preferRelativeResize="0"/>
          <p:nvPr/>
        </p:nvPicPr>
        <p:blipFill rotWithShape="1">
          <a:blip r:embed="rId3">
            <a:alphaModFix/>
          </a:blip>
          <a:srcRect b="15385" l="8696" r="17681" t="27692"/>
          <a:stretch/>
        </p:blipFill>
        <p:spPr>
          <a:xfrm>
            <a:off x="4962527" y="1419225"/>
            <a:ext cx="3869072" cy="1687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&#10;&#10;Descrizione generata automaticamente" id="216" name="Google Shape;216;p40"/>
          <p:cNvPicPr preferRelativeResize="0"/>
          <p:nvPr/>
        </p:nvPicPr>
        <p:blipFill rotWithShape="1">
          <a:blip r:embed="rId4">
            <a:alphaModFix/>
          </a:blip>
          <a:srcRect b="11795" l="9565" r="16810" t="27692"/>
          <a:stretch/>
        </p:blipFill>
        <p:spPr>
          <a:xfrm>
            <a:off x="5002213" y="3157538"/>
            <a:ext cx="3924633" cy="1798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/>
        </p:nvSpPr>
        <p:spPr>
          <a:xfrm>
            <a:off x="132101" y="1343025"/>
            <a:ext cx="3203575" cy="1815882"/>
          </a:xfrm>
          <a:prstGeom prst="rect">
            <a:avLst/>
          </a:prstGeom>
          <a:solidFill>
            <a:srgbClr val="EFECE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 procedere poi alla preparazione dei descrittori della rubrica, fase per fase: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1. si inserisce il </a:t>
            </a:r>
            <a:r>
              <a:rPr b="1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numero della fase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2. si riporta </a:t>
            </a:r>
            <a:r>
              <a:rPr b="1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 dicitura della competenza </a:t>
            </a:r>
            <a:r>
              <a:rPr b="0" i="0" lang="it-IT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che si intende valutare nella fase (dal punto n. 7 del prospetto generale)</a:t>
            </a:r>
            <a:endParaRPr/>
          </a:p>
        </p:txBody>
      </p:sp>
      <p:sp>
        <p:nvSpPr>
          <p:cNvPr id="222" name="Google Shape;222;p41"/>
          <p:cNvSpPr txBox="1"/>
          <p:nvPr/>
        </p:nvSpPr>
        <p:spPr>
          <a:xfrm>
            <a:off x="3541713" y="4581525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avolo&#10;&#10;Descrizione generata automaticamente" id="223" name="Google Shape;223;p41"/>
          <p:cNvPicPr preferRelativeResize="0"/>
          <p:nvPr/>
        </p:nvPicPr>
        <p:blipFill rotWithShape="1">
          <a:blip r:embed="rId3">
            <a:alphaModFix/>
          </a:blip>
          <a:srcRect b="38260" l="13235" r="12908" t="31304"/>
          <a:stretch/>
        </p:blipFill>
        <p:spPr>
          <a:xfrm>
            <a:off x="3398839" y="133350"/>
            <a:ext cx="5448652" cy="1260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&#10;&#10;Descrizione generata automaticamente" id="224" name="Google Shape;224;p41"/>
          <p:cNvPicPr preferRelativeResize="0"/>
          <p:nvPr/>
        </p:nvPicPr>
        <p:blipFill rotWithShape="1">
          <a:blip r:embed="rId4">
            <a:alphaModFix/>
          </a:blip>
          <a:srcRect b="22996" l="13750" r="13570" t="47301"/>
          <a:stretch/>
        </p:blipFill>
        <p:spPr>
          <a:xfrm>
            <a:off x="3398840" y="1554163"/>
            <a:ext cx="5559712" cy="126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&#10;&#10;Descrizione generata automaticamente" id="225" name="Google Shape;225;p41"/>
          <p:cNvPicPr preferRelativeResize="0"/>
          <p:nvPr/>
        </p:nvPicPr>
        <p:blipFill rotWithShape="1">
          <a:blip r:embed="rId5">
            <a:alphaModFix/>
          </a:blip>
          <a:srcRect b="8059" l="13901" r="13276" t="20878"/>
          <a:stretch/>
        </p:blipFill>
        <p:spPr>
          <a:xfrm>
            <a:off x="4295776" y="2871788"/>
            <a:ext cx="3781719" cy="208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idx="1" type="body"/>
          </p:nvPr>
        </p:nvSpPr>
        <p:spPr>
          <a:xfrm>
            <a:off x="168825" y="1123450"/>
            <a:ext cx="3011974" cy="2278762"/>
          </a:xfrm>
          <a:prstGeom prst="rect">
            <a:avLst/>
          </a:prstGeom>
          <a:solidFill>
            <a:srgbClr val="FEE0C8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400"/>
              <a:t>3. si riporta l'</a:t>
            </a:r>
            <a:r>
              <a:rPr b="1" lang="it-IT" sz="1400"/>
              <a:t>evidenza</a:t>
            </a:r>
            <a:r>
              <a:rPr lang="it-IT" sz="1400"/>
              <a:t> correlata alla competenza nella fase del piano di lavoro, in corrispondenza della </a:t>
            </a:r>
            <a:r>
              <a:rPr b="1" lang="it-IT" sz="1400"/>
              <a:t>dimensione</a:t>
            </a:r>
            <a:r>
              <a:rPr lang="it-IT" sz="1400"/>
              <a:t> che si è scelta di valutare </a:t>
            </a:r>
            <a:endParaRPr/>
          </a:p>
          <a:p>
            <a:pPr indent="-342900" lvl="0" marL="457200" rtl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1400"/>
              <a:t>4. si cancellano le righe delle dimensioni da non valutare nella fase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descr="Immagine che contiene tavolo&#10;&#10;Descrizione generata automaticamente" id="231" name="Google Shape;231;p42"/>
          <p:cNvPicPr preferRelativeResize="0"/>
          <p:nvPr/>
        </p:nvPicPr>
        <p:blipFill rotWithShape="1">
          <a:blip r:embed="rId3">
            <a:alphaModFix/>
          </a:blip>
          <a:srcRect b="39841" l="13063" r="12838" t="28286"/>
          <a:stretch/>
        </p:blipFill>
        <p:spPr>
          <a:xfrm>
            <a:off x="3367089" y="419100"/>
            <a:ext cx="5702658" cy="1403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232" name="Google Shape;232;p42"/>
          <p:cNvPicPr preferRelativeResize="0"/>
          <p:nvPr/>
        </p:nvPicPr>
        <p:blipFill rotWithShape="1">
          <a:blip r:embed="rId4">
            <a:alphaModFix/>
          </a:blip>
          <a:srcRect b="35509" l="14238" r="13695" t="21689"/>
          <a:stretch/>
        </p:blipFill>
        <p:spPr>
          <a:xfrm>
            <a:off x="3375027" y="2395537"/>
            <a:ext cx="5699703" cy="1910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>
            <p:ph idx="1" type="body"/>
          </p:nvPr>
        </p:nvSpPr>
        <p:spPr>
          <a:xfrm>
            <a:off x="478387" y="805950"/>
            <a:ext cx="3115162" cy="1826326"/>
          </a:xfrm>
          <a:prstGeom prst="rect">
            <a:avLst/>
          </a:prstGeom>
          <a:solidFill>
            <a:srgbClr val="B7FFE7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1143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8996"/>
              <a:buNone/>
            </a:pPr>
            <a:r>
              <a:rPr lang="it-IT" sz="1400"/>
              <a:t>5. si procede infine alla </a:t>
            </a:r>
            <a:r>
              <a:rPr b="1" lang="it-IT" sz="1400"/>
              <a:t>formulazione dei descrittori</a:t>
            </a:r>
            <a:r>
              <a:rPr lang="it-IT" sz="1400"/>
              <a:t>, utilizzando l'evidenza come descrittore standard e coniugando il verbo alla terza persona del presente (si può inserire anche il soggetto studente se si vuole).</a:t>
            </a:r>
            <a:endParaRPr/>
          </a:p>
        </p:txBody>
      </p:sp>
      <p:sp>
        <p:nvSpPr>
          <p:cNvPr id="238" name="Google Shape;238;p43"/>
          <p:cNvSpPr txBox="1"/>
          <p:nvPr/>
        </p:nvSpPr>
        <p:spPr>
          <a:xfrm>
            <a:off x="414337" y="3184525"/>
            <a:ext cx="8585200" cy="1763560"/>
          </a:xfrm>
          <a:prstGeom prst="rect">
            <a:avLst/>
          </a:prstGeom>
          <a:solidFill>
            <a:srgbClr val="FBFED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Descrittori tipici</a:t>
            </a:r>
            <a:endParaRPr/>
          </a:p>
          <a:p>
            <a:pPr indent="0" lvl="0" marL="1143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Livello iniziale</a:t>
            </a:r>
            <a:r>
              <a:rPr b="0" i="0" lang="it-IT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studente con scarsa autonomia, che affronta compiti noti solo con l'aiuto del docente/compagno</a:t>
            </a:r>
            <a:endParaRPr b="0" i="0" sz="12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143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Livello base</a:t>
            </a:r>
            <a:r>
              <a:rPr b="0" i="0" lang="it-IT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studente che svolge in autonomia le parti essenziali e le procedure più semplici del compito</a:t>
            </a:r>
            <a:endParaRPr/>
          </a:p>
          <a:p>
            <a:pPr indent="0" lvl="0" marL="1143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Livello intermedio</a:t>
            </a:r>
            <a:r>
              <a:rPr b="0" i="0" lang="it-IT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studente in grado di affrontare il compito non noto in autonomia e con padronanza di procedure/tecniche/metodi</a:t>
            </a:r>
            <a:endParaRPr/>
          </a:p>
          <a:p>
            <a:pPr indent="0" lvl="0" marL="1143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Livello avanzato</a:t>
            </a:r>
            <a:r>
              <a:rPr b="0" i="0" lang="it-IT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studente che svolge il compito inedito in piena autonomia, con padronanza e consapevolezza di metodo, portando in più contributi personali originali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magine che contiene testo&#10;&#10;Descrizione generata automaticamente" id="239" name="Google Shape;239;p43"/>
          <p:cNvPicPr preferRelativeResize="0"/>
          <p:nvPr/>
        </p:nvPicPr>
        <p:blipFill rotWithShape="1">
          <a:blip r:embed="rId3">
            <a:alphaModFix/>
          </a:blip>
          <a:srcRect b="8115" l="13577" r="13770" t="23188"/>
          <a:stretch/>
        </p:blipFill>
        <p:spPr>
          <a:xfrm>
            <a:off x="3746646" y="196850"/>
            <a:ext cx="5299222" cy="282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311700" y="142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3846"/>
              <a:buNone/>
            </a:pPr>
            <a:r>
              <a:rPr b="1" lang="it-IT" sz="26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LE DIMENSIONI DELLA COMPETENZA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0" name="Google Shape;12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75" y="715150"/>
            <a:ext cx="8988250" cy="3992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/>
          <p:nvPr>
            <p:ph type="title"/>
          </p:nvPr>
        </p:nvSpPr>
        <p:spPr>
          <a:xfrm>
            <a:off x="311700" y="8731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it-IT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Gli </a:t>
            </a:r>
            <a:r>
              <a:rPr lang="it-IT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altri strumenti </a:t>
            </a:r>
            <a:r>
              <a:rPr b="1" lang="it-IT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di osservazione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44"/>
          <p:cNvSpPr txBox="1"/>
          <p:nvPr>
            <p:ph idx="1" type="body"/>
          </p:nvPr>
        </p:nvSpPr>
        <p:spPr>
          <a:xfrm>
            <a:off x="311700" y="851238"/>
            <a:ext cx="8520600" cy="38575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it-IT" sz="1900">
                <a:latin typeface="Proxima Nova"/>
                <a:ea typeface="Proxima Nova"/>
                <a:cs typeface="Proxima Nova"/>
                <a:sym typeface="Proxima Nova"/>
              </a:rPr>
              <a:t>Le rubriche possono essere affiancate da strumenti più agili atti a registrare valutazioni sulle prestazioni degli studenti durante il loro svolgimento. Tali strumenti avranno come riferimento le evidenze e i descrittori della rubrica dell'UdA.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35338"/>
              <a:buNone/>
            </a:pPr>
            <a:r>
              <a:t/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35338"/>
              <a:buNone/>
            </a:pPr>
            <a:r>
              <a:rPr lang="it-IT" sz="1900">
                <a:latin typeface="Proxima Nova"/>
                <a:ea typeface="Proxima Nova"/>
                <a:cs typeface="Proxima Nova"/>
                <a:sym typeface="Proxima Nova"/>
              </a:rPr>
              <a:t>La </a:t>
            </a:r>
            <a:r>
              <a:rPr b="1" lang="it-IT" sz="1900">
                <a:latin typeface="Proxima Nova"/>
                <a:ea typeface="Proxima Nova"/>
                <a:cs typeface="Proxima Nova"/>
                <a:sym typeface="Proxima Nova"/>
              </a:rPr>
              <a:t>fase di osservazione della competenza</a:t>
            </a:r>
            <a:r>
              <a:rPr lang="it-IT" sz="1900">
                <a:latin typeface="Proxima Nova"/>
                <a:ea typeface="Proxima Nova"/>
                <a:cs typeface="Proxima Nova"/>
                <a:sym typeface="Proxima Nova"/>
              </a:rPr>
              <a:t> in azione rende necessaria la preparazione di uno tra i seguenti strumenti: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1465" lvl="0" marL="457200" rtl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it-IT" sz="1900">
                <a:latin typeface="Proxima Nova"/>
                <a:ea typeface="Proxima Nova"/>
                <a:cs typeface="Proxima Nova"/>
                <a:sym typeface="Proxima Nova"/>
              </a:rPr>
              <a:t>griglie di osservazione sistematica</a:t>
            </a:r>
            <a:r>
              <a:rPr lang="it-IT" sz="1900">
                <a:latin typeface="Proxima Nova"/>
                <a:ea typeface="Proxima Nova"/>
                <a:cs typeface="Proxima Nova"/>
                <a:sym typeface="Proxima Nova"/>
              </a:rPr>
              <a:t>, che consentono di annotare i livelli degli studenti - secondo i descrittori nelle rubriche - inserendo le lettere nelle caselle corrispondenti alla competenza e alla sua evidenza “standard”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65735" rtl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1465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it-IT" sz="1900">
                <a:latin typeface="Proxima Nova"/>
                <a:ea typeface="Proxima Nova"/>
                <a:cs typeface="Proxima Nova"/>
                <a:sym typeface="Proxima Nova"/>
              </a:rPr>
              <a:t>performance list</a:t>
            </a:r>
            <a:r>
              <a:rPr lang="it-IT" sz="1900">
                <a:latin typeface="Proxima Nova"/>
                <a:ea typeface="Proxima Nova"/>
                <a:cs typeface="Proxima Nova"/>
                <a:sym typeface="Proxima Nova"/>
              </a:rPr>
              <a:t>, che riporta una serie di descrizioni di prestazioni competenti, a cui è possibile assegnare un livello da 1 a 4 (o da D ad A), che si riferisce al descrittore inserito nella rubrica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6573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14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it-IT" sz="1900">
                <a:latin typeface="Proxima Nova"/>
                <a:ea typeface="Proxima Nova"/>
                <a:cs typeface="Proxima Nova"/>
                <a:sym typeface="Proxima Nova"/>
              </a:rPr>
              <a:t>check-list</a:t>
            </a:r>
            <a:r>
              <a:rPr lang="it-IT" sz="1900">
                <a:latin typeface="Proxima Nova"/>
                <a:ea typeface="Proxima Nova"/>
                <a:cs typeface="Proxima Nova"/>
                <a:sym typeface="Proxima Nova"/>
              </a:rPr>
              <a:t> che presentano brevi descrizioni delle azioni che compongono l'evidenza e consentono di segnare Sì o NO a seconda se siano state svolte o meno dallo studente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33765"/>
              <a:buNone/>
            </a:pPr>
            <a:r>
              <a:rPr b="1" lang="it-IT" sz="19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Esempio di griglia di osservazione sistematica</a:t>
            </a:r>
            <a:endParaRPr sz="1900">
              <a:solidFill>
                <a:srgbClr val="695D4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5"/>
          <p:cNvPicPr preferRelativeResize="0"/>
          <p:nvPr/>
        </p:nvPicPr>
        <p:blipFill rotWithShape="1">
          <a:blip r:embed="rId3">
            <a:alphaModFix/>
          </a:blip>
          <a:srcRect b="16356" l="0" r="0" t="6481"/>
          <a:stretch/>
        </p:blipFill>
        <p:spPr>
          <a:xfrm>
            <a:off x="206375" y="124675"/>
            <a:ext cx="4365625" cy="476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5"/>
          <p:cNvPicPr preferRelativeResize="0"/>
          <p:nvPr/>
        </p:nvPicPr>
        <p:blipFill rotWithShape="1">
          <a:blip r:embed="rId4">
            <a:alphaModFix/>
          </a:blip>
          <a:srcRect b="0" l="5952" r="9600" t="20038"/>
          <a:stretch/>
        </p:blipFill>
        <p:spPr>
          <a:xfrm>
            <a:off x="4381500" y="1047750"/>
            <a:ext cx="4572000" cy="324672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5"/>
          <p:cNvSpPr txBox="1"/>
          <p:nvPr/>
        </p:nvSpPr>
        <p:spPr>
          <a:xfrm>
            <a:off x="5005800" y="685800"/>
            <a:ext cx="3323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Performance list</a:t>
            </a:r>
            <a:endParaRPr b="1" i="0" sz="13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311700" y="151337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Dove finiscono le valutazioni in livelli?</a:t>
            </a:r>
            <a:endParaRPr/>
          </a:p>
        </p:txBody>
      </p:sp>
      <p:sp>
        <p:nvSpPr>
          <p:cNvPr id="258" name="Google Shape;258;p46"/>
          <p:cNvSpPr txBox="1"/>
          <p:nvPr>
            <p:ph idx="1" type="body"/>
          </p:nvPr>
        </p:nvSpPr>
        <p:spPr>
          <a:xfrm>
            <a:off x="311700" y="964701"/>
            <a:ext cx="8520600" cy="36122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r>
              <a:rPr lang="it-IT" sz="1600"/>
              <a:t>Le valutazioni dei livelli </a:t>
            </a:r>
            <a:r>
              <a:rPr b="1" lang="it-IT" sz="1600"/>
              <a:t>confluiscono nel PFI</a:t>
            </a:r>
            <a:r>
              <a:rPr lang="it-IT" sz="1600"/>
              <a:t>, che accompagna lo studente nel suo percorso quinquennale, </a:t>
            </a:r>
            <a:r>
              <a:rPr b="1" lang="it-IT" sz="1600"/>
              <a:t>e nella certificazione delle competenze che, ai sensi del DM 267 del 24 agosto 2021:</a:t>
            </a:r>
            <a:endParaRPr sz="16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r>
              <a:t/>
            </a:r>
            <a:endParaRPr sz="1600"/>
          </a:p>
          <a:p>
            <a:pPr indent="-3149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1600"/>
              <a:t>è effettuata </a:t>
            </a:r>
            <a:r>
              <a:rPr b="1" lang="it-IT" sz="1600"/>
              <a:t>con riferimento alle Unità di apprendimento </a:t>
            </a:r>
            <a:r>
              <a:rPr lang="it-IT" sz="1600"/>
              <a:t>(Uda)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r>
              <a:t/>
            </a:r>
            <a:endParaRPr sz="1600"/>
          </a:p>
          <a:p>
            <a:pPr indent="-325755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12500"/>
              <a:buChar char="●"/>
            </a:pPr>
            <a:r>
              <a:rPr b="1" lang="it-IT" sz="1600"/>
              <a:t>è funzionale ai passaggi dai percorsi di IP ai percorsi di IeFP </a:t>
            </a:r>
            <a:r>
              <a:rPr lang="it-IT" sz="1600"/>
              <a:t>e al riconoscimento dei crediti per il conseguimento, da parte degli studenti di IP, di una qualifica o un diploma professionale di IeFP</a:t>
            </a:r>
            <a:endParaRPr sz="1600"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r>
              <a:t/>
            </a:r>
            <a:endParaRPr sz="1600"/>
          </a:p>
          <a:p>
            <a:pPr indent="-325755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12500"/>
              <a:buChar char="●"/>
            </a:pPr>
            <a:r>
              <a:rPr lang="it-IT" sz="1600"/>
              <a:t>viene redatta dal Consiglio di Classe, sottoscritta dal DS e rilasciata durante o al termine dei primi quattro anni del percorso quinquennale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82"/>
              <a:t>Per l’Esame di Stato delle quinte dei nuovi professionali si attende una modifica del </a:t>
            </a:r>
            <a:r>
              <a:rPr b="1" lang="it-IT" sz="1682"/>
              <a:t>Curriculum dello studente </a:t>
            </a:r>
            <a:r>
              <a:rPr lang="it-IT" sz="1682"/>
              <a:t>che, oltre a riportare i codici ATECO e NUP del percorso, dovrebbe rappresentare anche la certificazione delle competenze in uscita al quinquennio.</a:t>
            </a:r>
            <a:endParaRPr sz="1682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311700" y="19357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3333"/>
              <a:buNone/>
            </a:pPr>
            <a:r>
              <a:rPr b="1" lang="it-IT" sz="3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Cosa valutare nell’UdA</a:t>
            </a:r>
            <a:endParaRPr b="1" sz="3000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311700" y="920750"/>
            <a:ext cx="8520600" cy="3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In ogni unità di apprendimento si possono valutare: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●"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le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competenze culturali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promosse nei compiti di realtà proposti, ossia quelle appartenenti agli assi culturali e contenute negli allegati delle Linee guida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le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competenze chiave per la cittadinanza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attiva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(8 competenze chiave UE o del DM 139/07) trasversali a tutti gli assi culturali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le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competenze di Educazione civica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previste dall'allegato C delle Linee guida per l'insegnamento di educazione civica (DM n. 35 del 22 giugno 2020)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le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conoscenze ed abilità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che sono state mobilitate ed utilizzate dallo studente nell’affrontare il compito di realtà, collegate a delle competenze di riferimento e appartenenti agli assi, nonché ai singoli insegnamenti 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b="1"/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311700" y="176075"/>
            <a:ext cx="85206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it-IT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Quali compiti proporre nell’UdA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311700" y="950749"/>
            <a:ext cx="8520600" cy="4099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Per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valutare le competenze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si potrà: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osservare lo svolgimento del compito di realtà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valutare i prodotti elaborati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valutare la relazione di ricostruzione dell’attività da parte dell’allievo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somministrare prove di competenza </a:t>
            </a:r>
            <a:r>
              <a:rPr lang="it-IT" sz="1400">
                <a:latin typeface="Proxima Nova"/>
                <a:ea typeface="Proxima Nova"/>
                <a:cs typeface="Proxima Nova"/>
                <a:sym typeface="Proxima Nova"/>
              </a:rPr>
              <a:t>(che presentano</a:t>
            </a:r>
            <a:r>
              <a:rPr b="1" lang="it-IT" sz="1400">
                <a:latin typeface="Proxima Nova"/>
                <a:ea typeface="Proxima Nova"/>
                <a:cs typeface="Proxima Nova"/>
                <a:sym typeface="Proxima Nova"/>
              </a:rPr>
              <a:t> </a:t>
            </a:r>
            <a:r>
              <a:rPr b="1" lang="it-IT" sz="1400"/>
              <a:t>problemi aperti </a:t>
            </a:r>
            <a:r>
              <a:rPr lang="it-IT" sz="1400"/>
              <a:t>e non risolvibili con la semplice applicazione di una formula o di un’abilità procedurale. Ad es. prove OCSE PISA, INVALSI, prove Esame di Stato)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Per valutare le conoscenze e le abilità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si potranno stabilire criteri qualitativi per attribuire un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voto in decimi anche ai prodotti intermedi e finale e alla relazione individuale 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per la parte che concerne l'esposizione dei contenuti.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311691" y="8892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it-IT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Ad ogni dimensione la sua rubrica</a:t>
            </a:r>
            <a:endParaRPr b="1">
              <a:solidFill>
                <a:schemeClr val="l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138" name="Google Shape;138;p29"/>
          <p:cNvGraphicFramePr/>
          <p:nvPr/>
        </p:nvGraphicFramePr>
        <p:xfrm>
          <a:off x="473975" y="8208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{6C232CCC-8D17-4FDF-B9B8-5BCDF094987F}</a:tableStyleId>
              </a:tblPr>
              <a:tblGrid>
                <a:gridCol w="4098025"/>
                <a:gridCol w="4098025"/>
              </a:tblGrid>
              <a:tr h="59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-IT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DIMENSIONI VALUTABILI/ </a:t>
                      </a:r>
                      <a:endParaRPr b="1" sz="16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-IT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OGGETTI VALUTABILI</a:t>
                      </a:r>
                      <a:endParaRPr b="1" sz="16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-IT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STRUMENTI</a:t>
                      </a:r>
                      <a:endParaRPr b="1" sz="16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95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 </a:t>
                      </a:r>
                      <a:r>
                        <a:rPr b="1"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prestazione</a:t>
                      </a:r>
                      <a:r>
                        <a:rPr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(il saper agire in situazione) durante lo svolgimento di compiti di realtà, spesso in contesti di cooperative learning</a:t>
                      </a:r>
                      <a:endParaRPr sz="15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Rubrica di processo</a:t>
                      </a:r>
                      <a:r>
                        <a:rPr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che descrive il saper agire competente durante lo svolgimento del compito di realtà</a:t>
                      </a:r>
                      <a:endParaRPr sz="15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95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Il</a:t>
                      </a:r>
                      <a:r>
                        <a:rPr b="1"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prodotto elaborato</a:t>
                      </a:r>
                      <a:r>
                        <a:rPr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(intermedio o finale) del compito di realtà</a:t>
                      </a:r>
                      <a:endParaRPr sz="15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Rubrica di prodotto</a:t>
                      </a:r>
                      <a:r>
                        <a:rPr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che valuta il risultato dell’agire competente in termini di applicazione di saperi e strategie risolutive</a:t>
                      </a:r>
                      <a:endParaRPr sz="15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137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Relazione/esposizione individuale/diario di bor</a:t>
                      </a:r>
                      <a:r>
                        <a:rPr b="1" lang="it-IT" sz="15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do</a:t>
                      </a:r>
                      <a:r>
                        <a:rPr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su una traccia guidata finalizzata a far emergere il livello di </a:t>
                      </a:r>
                      <a:r>
                        <a:rPr b="1"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consapevolezza metacognitiva</a:t>
                      </a:r>
                      <a:r>
                        <a:rPr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del soggetto discente</a:t>
                      </a:r>
                      <a:endParaRPr sz="15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Rubrica metacognitiva</a:t>
                      </a:r>
                      <a:r>
                        <a:rPr lang="it-IT" sz="15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che descrive la capacità di ricostruire il percorso svolto in termini di modalità, contenuti, strategie, valutazione della propria prestazione e del percorso stesso, coinvolgimento personale</a:t>
                      </a:r>
                      <a:endParaRPr sz="15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-IT"/>
              <a:t>Due livelli di rubrica: generale e specifica</a:t>
            </a:r>
            <a:endParaRPr/>
          </a:p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/>
              <a:t>La rubrica generale (</a:t>
            </a:r>
            <a:r>
              <a:rPr b="1" lang="it-IT"/>
              <a:t>general rubric</a:t>
            </a:r>
            <a:r>
              <a:rPr lang="it-IT"/>
              <a:t>) fornisce una descrizione generica, astratta e sintetica delle tre dimensioni della competenza e può essere utile nella fase di valutazione sommativa</a:t>
            </a:r>
            <a:endParaRPr/>
          </a:p>
          <a:p>
            <a:pPr indent="0" lvl="0" marL="1143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/>
              <a:t>La </a:t>
            </a:r>
            <a:r>
              <a:rPr b="1" lang="it-IT"/>
              <a:t>rubrica specifica</a:t>
            </a:r>
            <a:r>
              <a:rPr lang="it-IT"/>
              <a:t>, invece, contestualizza la competenza nel compito di realtà: descrive cioè </a:t>
            </a:r>
            <a:r>
              <a:rPr b="1" lang="it-IT"/>
              <a:t>come si manifesta in evidenza nello svolgimento di un particolare compito per l'elaborazione di uno specifico prodotto</a:t>
            </a:r>
            <a:r>
              <a:rPr lang="it-IT"/>
              <a:t>. Si presta alla valutazione formativa dello studente e lo aiuta ad autovalutarsi</a:t>
            </a:r>
            <a:endParaRPr/>
          </a:p>
          <a:p>
            <a:pPr indent="-228600" lvl="0" marL="45720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31"/>
          <p:cNvGraphicFramePr/>
          <p:nvPr/>
        </p:nvGraphicFramePr>
        <p:xfrm>
          <a:off x="321738" y="960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{C3B9009E-E2E8-4C1C-8272-75163FF38366}</a:tableStyleId>
              </a:tblPr>
              <a:tblGrid>
                <a:gridCol w="1500100"/>
                <a:gridCol w="1755225"/>
                <a:gridCol w="1775600"/>
                <a:gridCol w="1745000"/>
                <a:gridCol w="1724600"/>
              </a:tblGrid>
              <a:tr h="321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INDICATORI</a:t>
                      </a:r>
                      <a:endParaRPr b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INIZIALE (D)</a:t>
                      </a:r>
                      <a:endParaRPr b="1" sz="1000" u="none" cap="none" strike="noStrike"/>
                    </a:p>
                  </a:txBody>
                  <a:tcPr marT="0" marB="0" marR="73025" marL="730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 (C)</a:t>
                      </a:r>
                      <a:endParaRPr b="1" sz="1000" u="none" cap="none" strike="noStrike"/>
                    </a:p>
                  </a:txBody>
                  <a:tcPr marT="0" marB="0" marR="73025" marL="730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INTERMEDIO (B)</a:t>
                      </a:r>
                      <a:endParaRPr b="1" sz="1000" u="none" cap="none" strike="noStrike"/>
                    </a:p>
                  </a:txBody>
                  <a:tcPr marT="0" marB="0" marR="73025" marL="730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AVANZATO (A)</a:t>
                      </a:r>
                      <a:endParaRPr b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sz="1000" u="none" cap="none" strike="noStrike"/>
                    </a:p>
                  </a:txBody>
                  <a:tcPr marT="0" marB="0" marR="73025" marL="73025">
                    <a:solidFill>
                      <a:srgbClr val="F2F2F2"/>
                    </a:solidFill>
                  </a:tcPr>
                </a:tc>
              </a:tr>
              <a:tr h="145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Rubrica di processo</a:t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(valuta la competenza agita in situazione)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 studente ha incontrato difficoltà nell’affrontare il compito di realtà ed è riuscito ad applicare le conoscenze e le abilità necessarie solo se aiutato dall’insegnante o da un pari. 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 studente è riuscito a svolgere in autonomia le parti più semplici del compito di realtà, mostrando di possedere conoscenze ed abilità essenziali e di saper applicare regole e procedure fondamentali</a:t>
                      </a:r>
                      <a:endParaRPr b="1"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 studente ha mostrato di saper agire in maniera competente per risolvere la situazione problema, dimostrando di saper utilizzare le conoscenze e le abilità richieste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 studente ha saputo agire in modo esperto, consapevole e originale nello svolgimento del compito di realtà, mostrando una sicura padronanza nell’uso delle conoscenze e delle abilità richieste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47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Rubrica di prodotto </a:t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(risultato dell’agire competente in termini di elaborato)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L’elaborato prodotto presenta varie imperfezioni, una struttura poco coerente e denota un basso livello di competenza da parte dell’alunno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L’elaborato prodotto risulta essere semplice, essenziale ed abbastanza corretto, perciò dimostra come l’alunno sia in grado di utilizzare le principali conoscenze e abilità richieste 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L’elaborato prodotto risulta essere ben sviluppato ed in gran parte corretto, perciò dimostra come l’alunno abbia raggiunto un buon livello di padronanza della competenza richiesta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L’elaborato prodotto risulta essere significativo ed originale, corretto e ben strutturato, perciò dimostra un’ottima padronanza della competenza richiesta da parte dell’alunno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  <a:tr h="169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Rubrica di consapevolezza metacognitiva</a:t>
                      </a:r>
                      <a:endParaRPr b="1"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(risultato della relazione individuale sull’UdA o dell’esposizione)</a:t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relazione/esposizione mostra uno scarso livello di riflessione dell’alunno sulle attività svolte e sul proprio operato ed una ricostruzione/illustrazione approssimata ed imprecisa dei contenuti, delle fasi e degli obiettivi del percorso, con una proprietà di linguaggio da migliorare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relazione/esposizione mostra un discreto livello di riflessione dell’alunno sulle attività svolte e sul proprio operato ed una ricostruzione semplice ed essenziale dei contenuti, delle fasi e degli obiettivi del percorso, con un uso basilare del linguaggio specifico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relazione/esposizione denota una buona capacità di riflessione dell’alunno sulle attività svolte e sul proprio operato ed una ricostruzione precisa e abbastanza dettagliata dei contenuti, delle fasi e degli obiettivi del percorso, con un uso corretto del linguaggio specifico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relazione/esposizione denota un livello profondo di riflessione dell’alunno sulle attività svolte e sul proprio operato ed una ricostruzione completa, ragionata e approfondita delle fasi e degli obiettivi del percorso, con un uso costante e preciso del linguaggio specifico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73025" marL="730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it-IT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rPr>
              <a:t>Il valore formativo della rubrica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216750" y="434225"/>
            <a:ext cx="8710500" cy="46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La rubrica valutativa: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fornisce un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feed-back formativo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sul livello attuale di padronanza di una competenza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aiuta gli allievi a riflettere sulla propria performance e perciò ad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autovalutarsi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nforma sui livelli successivi da raggiungere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in termini di descrizioni di prestazioni, e fa capire allo studente quali capacità deve curare e quali comportamenti deve assumere per migliorare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promuovere perciò negli allievi la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capacità di autoregolare il proprio apprendimento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, sulla base dei descrittori di competenza forniti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consente di effettuare una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valutazione incrociata e condivisa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da parte dei soggetti coinvolti (dall’autovalutazione all’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eterovalutazione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Le rubriche sono più efficaci nel promuovere l'autoconsapevolezza e più comprensibili se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condivise prima 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o, addirittura, </a:t>
            </a:r>
            <a:r>
              <a:rPr b="1" lang="it-IT">
                <a:latin typeface="Proxima Nova"/>
                <a:ea typeface="Proxima Nova"/>
                <a:cs typeface="Proxima Nova"/>
                <a:sym typeface="Proxima Nova"/>
              </a:rPr>
              <a:t>co-costruite</a:t>
            </a:r>
            <a:r>
              <a:rPr lang="it-IT">
                <a:latin typeface="Proxima Nova"/>
                <a:ea typeface="Proxima Nova"/>
                <a:cs typeface="Proxima Nova"/>
                <a:sym typeface="Proxima Nova"/>
              </a:rPr>
              <a:t> assieme agli studenti.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311700" y="2901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valutazione tra UdA e QdR seconda prova</a:t>
            </a:r>
            <a:endParaRPr/>
          </a:p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424800" y="1089400"/>
            <a:ext cx="8294400" cy="24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 nuovi QdR delle seconde prove scritte presentano degli </a:t>
            </a:r>
            <a:r>
              <a:rPr b="1" lang="it-IT"/>
              <a:t>indicatori di valutazione</a:t>
            </a:r>
            <a:r>
              <a:rPr lang="it-IT"/>
              <a:t> correlati agli </a:t>
            </a:r>
            <a:r>
              <a:rPr b="1" lang="it-IT"/>
              <a:t>obiettivi della prova</a:t>
            </a:r>
            <a:r>
              <a:rPr lang="it-IT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valutazione nelle UdA di preparazione alla seconda prova, perciò, deve fare riferimento, nelle evidenze, agli obiettivi della prova e agli indicatori, in modo da rendere consapevoli gli studenti sugli aspetti valutativi che dovranno prendere in considerazione nello svolgimento del compito di realtà.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3"/>
          <p:cNvSpPr/>
          <p:nvPr/>
        </p:nvSpPr>
        <p:spPr>
          <a:xfrm>
            <a:off x="1205950" y="3641250"/>
            <a:ext cx="1700100" cy="1046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obiettivi della prova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gli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indicatori della griglia</a:t>
            </a:r>
            <a:endParaRPr b="1"/>
          </a:p>
        </p:txBody>
      </p:sp>
      <p:sp>
        <p:nvSpPr>
          <p:cNvPr id="163" name="Google Shape;163;p33"/>
          <p:cNvSpPr/>
          <p:nvPr/>
        </p:nvSpPr>
        <p:spPr>
          <a:xfrm>
            <a:off x="3697800" y="3713900"/>
            <a:ext cx="1293300" cy="36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3"/>
          <p:cNvSpPr/>
          <p:nvPr/>
        </p:nvSpPr>
        <p:spPr>
          <a:xfrm>
            <a:off x="5710200" y="3604950"/>
            <a:ext cx="2455500" cy="1118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233A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le </a:t>
            </a:r>
            <a:r>
              <a:rPr b="1" lang="it-IT"/>
              <a:t>evidenze </a:t>
            </a:r>
            <a:r>
              <a:rPr lang="it-IT"/>
              <a:t>e i </a:t>
            </a:r>
            <a:r>
              <a:rPr b="1" lang="it-IT"/>
              <a:t>descrittori</a:t>
            </a:r>
            <a:r>
              <a:rPr lang="it-IT"/>
              <a:t> per le </a:t>
            </a:r>
            <a:r>
              <a:rPr b="1" lang="it-IT"/>
              <a:t>rubriche</a:t>
            </a:r>
            <a:r>
              <a:rPr lang="it-IT"/>
              <a:t> di valutazione delle competenze nelle UdA</a:t>
            </a:r>
            <a:endParaRPr/>
          </a:p>
        </p:txBody>
      </p:sp>
      <p:sp>
        <p:nvSpPr>
          <p:cNvPr id="165" name="Google Shape;165;p33"/>
          <p:cNvSpPr txBox="1"/>
          <p:nvPr/>
        </p:nvSpPr>
        <p:spPr>
          <a:xfrm>
            <a:off x="3683251" y="3975500"/>
            <a:ext cx="12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sono riferimenti per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