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y="5143500" cx="9144000"/>
  <p:notesSz cx="6858000" cy="9144000"/>
  <p:embeddedFontLst>
    <p:embeddedFont>
      <p:font typeface="Proxima Nova"/>
      <p:regular r:id="rId26"/>
      <p:bold r:id="rId27"/>
      <p:italic r:id="rId28"/>
      <p:boldItalic r:id="rId29"/>
    </p:embeddedFont>
    <p:embeddedFont>
      <p:font typeface="Nunito"/>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F48E2F3-706E-4197-98C8-6BD61A80260C}">
  <a:tblStyle styleId="{9F48E2F3-706E-4197-98C8-6BD61A80260C}"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ProximaNova-regular.fntdata"/><Relationship Id="rId25" Type="http://schemas.openxmlformats.org/officeDocument/2006/relationships/slide" Target="slides/slide19.xml"/><Relationship Id="rId28" Type="http://schemas.openxmlformats.org/officeDocument/2006/relationships/font" Target="fonts/ProximaNova-italic.fntdata"/><Relationship Id="rId27" Type="http://schemas.openxmlformats.org/officeDocument/2006/relationships/font" Target="fonts/ProximaNova-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ProximaNova-boldItalic.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Nunito-bold.fntdata"/><Relationship Id="rId30" Type="http://schemas.openxmlformats.org/officeDocument/2006/relationships/font" Target="fonts/Nunito-regular.fntdata"/><Relationship Id="rId11" Type="http://schemas.openxmlformats.org/officeDocument/2006/relationships/slide" Target="slides/slide5.xml"/><Relationship Id="rId33" Type="http://schemas.openxmlformats.org/officeDocument/2006/relationships/font" Target="fonts/Nunito-boldItalic.fntdata"/><Relationship Id="rId10" Type="http://schemas.openxmlformats.org/officeDocument/2006/relationships/slide" Target="slides/slide4.xml"/><Relationship Id="rId32" Type="http://schemas.openxmlformats.org/officeDocument/2006/relationships/font" Target="fonts/Nunito-italic.fnt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615005e2f8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1615005e2f8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1615005e2f8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1615005e2f8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163f1fdab32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163f1fdab3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161bf298d1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161bf298d1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1615005e2f8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1615005e2f8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1615005e2f8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1615005e2f8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163f1fdab3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163f1fdab3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163f1fdab32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163f1fdab32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167e1a042d5_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167e1a042d5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1414169ced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1414169ced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ffa47d6263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gffa47d6263_0_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61bf298d1d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61bf298d1d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615005e2f8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615005e2f8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615005e2f8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615005e2f8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615005e2f8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615005e2f8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615005e2f8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615005e2f8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615005e2f8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615005e2f8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63f1fdab3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63f1fdab3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miur.gov.it/documents/20182/6735034/m_pi.AOOGABMI.Registro+Decreti%28R%29.0000164.15-06-2022.pdf/f2d2a904-c156-d6f3-631a-77d43baa55c7?version=1.0&amp;t=1659711735486" TargetMode="External"/><Relationship Id="rId4" Type="http://schemas.openxmlformats.org/officeDocument/2006/relationships/hyperlink" Target="https://www.miur.gov.it/documents/20182/6735034/Nota+prot.+n.+23988+del+19+settembre+2022.pdf/8bca33fb-f908-1691-e1a6-d0a4a1c38f36?version=1.0&amp;t=1663664844347"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488658"/>
            <a:ext cx="5361300" cy="1448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it"/>
              <a:t>ESAME DI STATO</a:t>
            </a:r>
            <a:endParaRPr/>
          </a:p>
          <a:p>
            <a:pPr indent="0" lvl="0" marL="0" rtl="0" algn="ctr">
              <a:spcBef>
                <a:spcPts val="0"/>
              </a:spcBef>
              <a:spcAft>
                <a:spcPts val="0"/>
              </a:spcAft>
              <a:buNone/>
            </a:pPr>
            <a:r>
              <a:rPr lang="it"/>
              <a:t>NUOVI IP</a:t>
            </a:r>
            <a:endParaRPr/>
          </a:p>
        </p:txBody>
      </p:sp>
      <p:sp>
        <p:nvSpPr>
          <p:cNvPr id="129" name="Google Shape;129;p13"/>
          <p:cNvSpPr txBox="1"/>
          <p:nvPr>
            <p:ph idx="1" type="subTitle"/>
          </p:nvPr>
        </p:nvSpPr>
        <p:spPr>
          <a:xfrm>
            <a:off x="1858700" y="3009395"/>
            <a:ext cx="5361300" cy="811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1018"/>
              <a:buNone/>
            </a:pPr>
            <a:r>
              <a:rPr lang="it" sz="2080"/>
              <a:t>Normativa e nuovi quadri di riferimento </a:t>
            </a:r>
            <a:endParaRPr sz="2080"/>
          </a:p>
          <a:p>
            <a:pPr indent="0" lvl="0" marL="0" rtl="0" algn="ctr">
              <a:spcBef>
                <a:spcPts val="0"/>
              </a:spcBef>
              <a:spcAft>
                <a:spcPts val="0"/>
              </a:spcAft>
              <a:buSzPts val="1018"/>
              <a:buNone/>
            </a:pPr>
            <a:r>
              <a:rPr lang="it" sz="2080"/>
              <a:t>delle seconde prove scritte</a:t>
            </a:r>
            <a:endParaRPr sz="208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txBox="1"/>
          <p:nvPr>
            <p:ph type="title"/>
          </p:nvPr>
        </p:nvSpPr>
        <p:spPr>
          <a:xfrm>
            <a:off x="819150" y="482375"/>
            <a:ext cx="7505700" cy="781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it"/>
              <a:t>2. DURATA  E MODALITA’</a:t>
            </a:r>
            <a:endParaRPr/>
          </a:p>
        </p:txBody>
      </p:sp>
      <p:sp>
        <p:nvSpPr>
          <p:cNvPr id="183" name="Google Shape;183;p22"/>
          <p:cNvSpPr txBox="1"/>
          <p:nvPr>
            <p:ph idx="1" type="body"/>
          </p:nvPr>
        </p:nvSpPr>
        <p:spPr>
          <a:xfrm>
            <a:off x="755550" y="1264075"/>
            <a:ext cx="7642500" cy="348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1400"/>
              <a:t>I QdR indicano poi la durata minima e massima della prova, che varia a seconda dell’indirizzo, da un minimo di 6 ad un massimo di 12 ore.</a:t>
            </a:r>
            <a:endParaRPr sz="1400"/>
          </a:p>
          <a:p>
            <a:pPr indent="0" lvl="0" marL="0" rtl="0" algn="l">
              <a:spcBef>
                <a:spcPts val="1200"/>
              </a:spcBef>
              <a:spcAft>
                <a:spcPts val="0"/>
              </a:spcAft>
              <a:buNone/>
            </a:pPr>
            <a:r>
              <a:rPr lang="it" sz="1400"/>
              <a:t>Nel caso in cui la Commissione opti per una prova esclusivamente scritta, questa sarà svolta in un solo giorno.</a:t>
            </a:r>
            <a:endParaRPr sz="1400"/>
          </a:p>
          <a:p>
            <a:pPr indent="0" lvl="0" marL="0" rtl="0" algn="l">
              <a:spcBef>
                <a:spcPts val="1200"/>
              </a:spcBef>
              <a:spcAft>
                <a:spcPts val="0"/>
              </a:spcAft>
              <a:buNone/>
            </a:pPr>
            <a:r>
              <a:rPr lang="it" sz="1400"/>
              <a:t>In quasi tutti gli indirizzi, eccetto per i Servizi per la sanità e l’assistenza sociale, è prevista la </a:t>
            </a:r>
            <a:r>
              <a:rPr b="1" lang="it" sz="1400"/>
              <a:t>possibilità di prevedere una seconda parte laboratoriale</a:t>
            </a:r>
            <a:r>
              <a:rPr lang="it" sz="1400"/>
              <a:t>, da svolgere il secondo giorno:</a:t>
            </a:r>
            <a:endParaRPr sz="1400"/>
          </a:p>
          <a:p>
            <a:pPr indent="0" lvl="0" marL="0" rtl="0" algn="l">
              <a:spcBef>
                <a:spcPts val="1200"/>
              </a:spcBef>
              <a:spcAft>
                <a:spcPts val="1200"/>
              </a:spcAft>
              <a:buNone/>
            </a:pPr>
            <a:r>
              <a:rPr lang="it" sz="1400"/>
              <a:t>“Ferma restando l’unicità della prova, ed esclusivamente nel caso in cui la prova stessa preveda anche l’esecuzione in ambito laboratoriale di quanto progettato, la Commissione, tenuto conto delle esigenze organizzative, si può riservare la possibilità di far svolgere la prova in due giorni, il secondo dei quali dedicato esclusivamente alle attività laboratoriali, fornendo ai candidati specifiche consegne all’inizio di ciascuna giornata d’esame”.</a:t>
            </a:r>
            <a:endParaRPr sz="1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3"/>
          <p:cNvSpPr txBox="1"/>
          <p:nvPr>
            <p:ph type="title"/>
          </p:nvPr>
        </p:nvSpPr>
        <p:spPr>
          <a:xfrm>
            <a:off x="819150" y="540475"/>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it"/>
              <a:t>3. I NUCLEI TEMATICI FONDAMENTALI</a:t>
            </a:r>
            <a:endParaRPr/>
          </a:p>
        </p:txBody>
      </p:sp>
      <p:sp>
        <p:nvSpPr>
          <p:cNvPr id="189" name="Google Shape;189;p23"/>
          <p:cNvSpPr txBox="1"/>
          <p:nvPr>
            <p:ph idx="1" type="body"/>
          </p:nvPr>
        </p:nvSpPr>
        <p:spPr>
          <a:xfrm>
            <a:off x="819150" y="1307675"/>
            <a:ext cx="7505700" cy="34581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it" sz="6315"/>
              <a:t>I QdR presentano poi una serie di nuclei tematici fondamentali, ciascuno dei quali riferibili ad una o più competenze dell’asse scientifico, tecnologico e professionale.  Tali nuclei tematici:</a:t>
            </a:r>
            <a:endParaRPr sz="6315"/>
          </a:p>
          <a:p>
            <a:pPr indent="-328856" lvl="0" marL="457200" rtl="0" algn="l">
              <a:spcBef>
                <a:spcPts val="1200"/>
              </a:spcBef>
              <a:spcAft>
                <a:spcPts val="0"/>
              </a:spcAft>
              <a:buSzPct val="100000"/>
              <a:buChar char="-"/>
            </a:pPr>
            <a:r>
              <a:rPr lang="it" sz="6315"/>
              <a:t>sono costituiti da tematiche che ricorrono nello sviluppo di uno o più insegnamenti</a:t>
            </a:r>
            <a:endParaRPr sz="6315"/>
          </a:p>
          <a:p>
            <a:pPr indent="-328856" lvl="0" marL="457200" rtl="0" algn="l">
              <a:spcBef>
                <a:spcPts val="0"/>
              </a:spcBef>
              <a:spcAft>
                <a:spcPts val="0"/>
              </a:spcAft>
              <a:buSzPct val="100000"/>
              <a:buChar char="-"/>
            </a:pPr>
            <a:r>
              <a:rPr lang="it" sz="6315"/>
              <a:t>sono elementi essenziali che comprendono sia evidenze del sapere agire (competenze di riferimento) sia aspetti di conoscenze e abilità</a:t>
            </a:r>
            <a:endParaRPr sz="6315"/>
          </a:p>
          <a:p>
            <a:pPr indent="-328856" lvl="0" marL="457200" rtl="0" algn="l">
              <a:spcBef>
                <a:spcPts val="0"/>
              </a:spcBef>
              <a:spcAft>
                <a:spcPts val="0"/>
              </a:spcAft>
              <a:buSzPct val="100000"/>
              <a:buChar char="-"/>
            </a:pPr>
            <a:r>
              <a:rPr lang="it" sz="6315"/>
              <a:t>sono elementi la cui comprensione permette di prevedere e di affrontare i compiti cognitivi o operativi che si possono incontrare nel percorso di apprendimento o nell’attività lavorativa</a:t>
            </a:r>
            <a:endParaRPr sz="6315"/>
          </a:p>
          <a:p>
            <a:pPr indent="0" lvl="0" marL="0" rtl="0" algn="l">
              <a:spcBef>
                <a:spcPts val="1200"/>
              </a:spcBef>
              <a:spcAft>
                <a:spcPts val="0"/>
              </a:spcAft>
              <a:buNone/>
            </a:pPr>
            <a:r>
              <a:rPr lang="it" sz="6315"/>
              <a:t>Sulla base dei  nuclei tematici fondamentali, e delle competenze ad essi correlate, deve essere progettato a ritroso il </a:t>
            </a:r>
            <a:r>
              <a:rPr b="1" lang="it" sz="6315"/>
              <a:t>curricolo verticale del triennio</a:t>
            </a:r>
            <a:r>
              <a:rPr lang="it" sz="6315"/>
              <a:t>.</a:t>
            </a:r>
            <a:endParaRPr sz="6315"/>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4"/>
          <p:cNvSpPr txBox="1"/>
          <p:nvPr>
            <p:ph type="title"/>
          </p:nvPr>
        </p:nvSpPr>
        <p:spPr>
          <a:xfrm>
            <a:off x="949925" y="52595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it"/>
              <a:t>DAI NUCLEI ALLA DECLINAZIONE</a:t>
            </a:r>
            <a:endParaRPr/>
          </a:p>
        </p:txBody>
      </p:sp>
      <p:sp>
        <p:nvSpPr>
          <p:cNvPr id="195" name="Google Shape;195;p24"/>
          <p:cNvSpPr txBox="1"/>
          <p:nvPr>
            <p:ph idx="1" type="body"/>
          </p:nvPr>
        </p:nvSpPr>
        <p:spPr>
          <a:xfrm>
            <a:off x="819150" y="1336725"/>
            <a:ext cx="7636500" cy="33708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it" sz="1800"/>
              <a:t>I QdR prevedono che la </a:t>
            </a:r>
            <a:r>
              <a:rPr b="1" lang="it" sz="1800"/>
              <a:t>Commissione “</a:t>
            </a:r>
            <a:r>
              <a:rPr b="1" lang="it" sz="1700">
                <a:solidFill>
                  <a:srgbClr val="000000"/>
                </a:solidFill>
              </a:rPr>
              <a:t>declinerà le indicazioni ministeriali in relazione allo specifico percorso formativo attivato dall’istituzione scolastica, con riguardo al codice ATECO di riferimento</a:t>
            </a:r>
            <a:r>
              <a:rPr lang="it" sz="1700">
                <a:solidFill>
                  <a:srgbClr val="000000"/>
                </a:solidFill>
              </a:rPr>
              <a:t>”.</a:t>
            </a:r>
            <a:endParaRPr sz="1700">
              <a:solidFill>
                <a:srgbClr val="000000"/>
              </a:solidFill>
            </a:endParaRPr>
          </a:p>
          <a:p>
            <a:pPr indent="0" lvl="0" marL="0" rtl="0" algn="l">
              <a:spcBef>
                <a:spcPts val="1200"/>
              </a:spcBef>
              <a:spcAft>
                <a:spcPts val="0"/>
              </a:spcAft>
              <a:buNone/>
            </a:pPr>
            <a:r>
              <a:rPr lang="it" sz="1700">
                <a:solidFill>
                  <a:srgbClr val="000000"/>
                </a:solidFill>
              </a:rPr>
              <a:t>Nella costruzione del curricolo del percorso formativo specifico, frutto della declinazione, occorrerà perciò promuovere come competenze obiettivo tutte quelle correlate ai nuclei tematici fondamentali, negli aspetti e nelle evidenze riferibili al profilo in uscita del percorso.</a:t>
            </a:r>
            <a:endParaRPr sz="1700">
              <a:solidFill>
                <a:srgbClr val="000000"/>
              </a:solidFill>
            </a:endParaRPr>
          </a:p>
          <a:p>
            <a:pPr indent="0" lvl="0" marL="0" rtl="0" algn="l">
              <a:spcBef>
                <a:spcPts val="1200"/>
              </a:spcBef>
              <a:spcAft>
                <a:spcPts val="0"/>
              </a:spcAft>
              <a:buNone/>
            </a:pPr>
            <a:r>
              <a:rPr b="1" lang="it" sz="1700">
                <a:solidFill>
                  <a:srgbClr val="000000"/>
                </a:solidFill>
              </a:rPr>
              <a:t>I nuclei, pertanto, diventano utili alla progettazione dei compiti di realtà da proporre nelle unità di apprendimento del triennio</a:t>
            </a:r>
            <a:r>
              <a:rPr lang="it" sz="1700">
                <a:solidFill>
                  <a:srgbClr val="000000"/>
                </a:solidFill>
              </a:rPr>
              <a:t>, con il fine di promuovere le competenze obiettivo della declinazione.</a:t>
            </a:r>
            <a:endParaRPr sz="1700">
              <a:solidFill>
                <a:srgbClr val="000000"/>
              </a:solidFill>
            </a:endParaRPr>
          </a:p>
          <a:p>
            <a:pPr indent="0" lvl="0" marL="0" rtl="0" algn="l">
              <a:spcBef>
                <a:spcPts val="1200"/>
              </a:spcBef>
              <a:spcAft>
                <a:spcPts val="1200"/>
              </a:spcAft>
              <a:buNone/>
            </a:pPr>
            <a:r>
              <a:t/>
            </a:r>
            <a:endParaRPr sz="1200">
              <a:solidFill>
                <a:srgbClr val="000000"/>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5"/>
          <p:cNvSpPr txBox="1"/>
          <p:nvPr>
            <p:ph type="title"/>
          </p:nvPr>
        </p:nvSpPr>
        <p:spPr>
          <a:xfrm>
            <a:off x="819150" y="360950"/>
            <a:ext cx="7505700" cy="934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it"/>
              <a:t>DAL PERCORSO ALL’ESAME DI STATO </a:t>
            </a:r>
            <a:endParaRPr/>
          </a:p>
          <a:p>
            <a:pPr indent="0" lvl="0" marL="0" rtl="0" algn="ctr">
              <a:spcBef>
                <a:spcPts val="0"/>
              </a:spcBef>
              <a:spcAft>
                <a:spcPts val="0"/>
              </a:spcAft>
              <a:buNone/>
            </a:pPr>
            <a:r>
              <a:rPr lang="it"/>
              <a:t>(circolo della progettazione a ritroso e ricorsiva)</a:t>
            </a:r>
            <a:endParaRPr/>
          </a:p>
        </p:txBody>
      </p:sp>
      <p:sp>
        <p:nvSpPr>
          <p:cNvPr id="201" name="Google Shape;201;p25"/>
          <p:cNvSpPr txBox="1"/>
          <p:nvPr/>
        </p:nvSpPr>
        <p:spPr>
          <a:xfrm>
            <a:off x="916200" y="1295750"/>
            <a:ext cx="1567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02" name="Google Shape;202;p25"/>
          <p:cNvSpPr txBox="1"/>
          <p:nvPr/>
        </p:nvSpPr>
        <p:spPr>
          <a:xfrm>
            <a:off x="909900" y="2717075"/>
            <a:ext cx="1579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03" name="Google Shape;203;p25"/>
          <p:cNvSpPr txBox="1"/>
          <p:nvPr/>
        </p:nvSpPr>
        <p:spPr>
          <a:xfrm>
            <a:off x="4814925" y="1295750"/>
            <a:ext cx="2186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04" name="Google Shape;204;p25"/>
          <p:cNvSpPr txBox="1"/>
          <p:nvPr/>
        </p:nvSpPr>
        <p:spPr>
          <a:xfrm>
            <a:off x="3841825" y="2881375"/>
            <a:ext cx="2489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05" name="Google Shape;205;p25"/>
          <p:cNvSpPr/>
          <p:nvPr/>
        </p:nvSpPr>
        <p:spPr>
          <a:xfrm>
            <a:off x="968250" y="1483075"/>
            <a:ext cx="2489700" cy="11517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t">
                <a:latin typeface="Calibri"/>
                <a:ea typeface="Calibri"/>
                <a:cs typeface="Calibri"/>
                <a:sym typeface="Calibri"/>
              </a:rPr>
              <a:t>Declinazione dell’indirizzo nel percorso formativo specifico tramite ATECO e NUP</a:t>
            </a:r>
            <a:endParaRPr/>
          </a:p>
        </p:txBody>
      </p:sp>
      <p:sp>
        <p:nvSpPr>
          <p:cNvPr id="206" name="Google Shape;206;p25"/>
          <p:cNvSpPr/>
          <p:nvPr/>
        </p:nvSpPr>
        <p:spPr>
          <a:xfrm>
            <a:off x="5062075" y="1512725"/>
            <a:ext cx="2667600" cy="1109100"/>
          </a:xfrm>
          <a:prstGeom prst="rect">
            <a:avLst/>
          </a:prstGeom>
          <a:solidFill>
            <a:srgbClr val="EAD1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t">
                <a:latin typeface="Calibri"/>
                <a:ea typeface="Calibri"/>
                <a:cs typeface="Calibri"/>
                <a:sym typeface="Calibri"/>
              </a:rPr>
              <a:t>Declinazione del profilo in uscita del percorso e individuazione delle competenze obiettivo</a:t>
            </a:r>
            <a:endParaRPr/>
          </a:p>
        </p:txBody>
      </p:sp>
      <p:sp>
        <p:nvSpPr>
          <p:cNvPr id="207" name="Google Shape;207;p25"/>
          <p:cNvSpPr/>
          <p:nvPr/>
        </p:nvSpPr>
        <p:spPr>
          <a:xfrm>
            <a:off x="5062075" y="3397525"/>
            <a:ext cx="2667600" cy="1109100"/>
          </a:xfrm>
          <a:prstGeom prst="rect">
            <a:avLst/>
          </a:prstGeom>
          <a:solidFill>
            <a:srgbClr val="9FC5E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t">
                <a:latin typeface="Calibri"/>
                <a:ea typeface="Calibri"/>
                <a:cs typeface="Calibri"/>
                <a:sym typeface="Calibri"/>
              </a:rPr>
              <a:t>da promuovere e valutare nel curricolo verticale del triennio, articolato per UdA </a:t>
            </a:r>
            <a:endParaRPr>
              <a:latin typeface="Calibri"/>
              <a:ea typeface="Calibri"/>
              <a:cs typeface="Calibri"/>
              <a:sym typeface="Calibri"/>
            </a:endParaRPr>
          </a:p>
          <a:p>
            <a:pPr indent="0" lvl="0" marL="0" rtl="0" algn="l">
              <a:spcBef>
                <a:spcPts val="0"/>
              </a:spcBef>
              <a:spcAft>
                <a:spcPts val="0"/>
              </a:spcAft>
              <a:buNone/>
            </a:pPr>
            <a:r>
              <a:t/>
            </a:r>
            <a:endParaRPr/>
          </a:p>
        </p:txBody>
      </p:sp>
      <p:sp>
        <p:nvSpPr>
          <p:cNvPr id="208" name="Google Shape;208;p25"/>
          <p:cNvSpPr/>
          <p:nvPr/>
        </p:nvSpPr>
        <p:spPr>
          <a:xfrm>
            <a:off x="983225" y="3312775"/>
            <a:ext cx="2489700" cy="1278600"/>
          </a:xfrm>
          <a:prstGeom prst="rect">
            <a:avLst/>
          </a:prstGeom>
          <a:solidFill>
            <a:srgbClr val="D9D2E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t">
                <a:latin typeface="Calibri"/>
                <a:ea typeface="Calibri"/>
                <a:cs typeface="Calibri"/>
                <a:sym typeface="Calibri"/>
              </a:rPr>
              <a:t>valutazione sommativa nell’Esame di Stato attraverso prova di competenza (nuova seconda prova scritta) elaborata dalla Commissione sulla base del QdR</a:t>
            </a:r>
            <a:endParaRPr/>
          </a:p>
        </p:txBody>
      </p:sp>
      <p:sp>
        <p:nvSpPr>
          <p:cNvPr id="209" name="Google Shape;209;p25"/>
          <p:cNvSpPr/>
          <p:nvPr/>
        </p:nvSpPr>
        <p:spPr>
          <a:xfrm>
            <a:off x="4097375" y="1917925"/>
            <a:ext cx="474600" cy="3159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5"/>
          <p:cNvSpPr/>
          <p:nvPr/>
        </p:nvSpPr>
        <p:spPr>
          <a:xfrm>
            <a:off x="6257875" y="2829075"/>
            <a:ext cx="276000" cy="361200"/>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5"/>
          <p:cNvSpPr/>
          <p:nvPr/>
        </p:nvSpPr>
        <p:spPr>
          <a:xfrm>
            <a:off x="4047438" y="3806725"/>
            <a:ext cx="440100" cy="290700"/>
          </a:xfrm>
          <a:prstGeom prst="lef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5"/>
          <p:cNvSpPr/>
          <p:nvPr/>
        </p:nvSpPr>
        <p:spPr>
          <a:xfrm>
            <a:off x="2075100" y="2793825"/>
            <a:ext cx="276000" cy="361200"/>
          </a:xfrm>
          <a:prstGeom prst="up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6"/>
          <p:cNvSpPr txBox="1"/>
          <p:nvPr>
            <p:ph type="title"/>
          </p:nvPr>
        </p:nvSpPr>
        <p:spPr>
          <a:xfrm>
            <a:off x="746500" y="569525"/>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it"/>
              <a:t>4. GLI OBIETTIVI DELLA PROVA </a:t>
            </a:r>
            <a:endParaRPr/>
          </a:p>
        </p:txBody>
      </p:sp>
      <p:sp>
        <p:nvSpPr>
          <p:cNvPr id="218" name="Google Shape;218;p26"/>
          <p:cNvSpPr txBox="1"/>
          <p:nvPr>
            <p:ph idx="1" type="body"/>
          </p:nvPr>
        </p:nvSpPr>
        <p:spPr>
          <a:xfrm>
            <a:off x="819150" y="1409375"/>
            <a:ext cx="7505700" cy="29787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it" sz="7200"/>
              <a:t>Nei QdR segue l’indicazione degli </a:t>
            </a:r>
            <a:r>
              <a:rPr b="1" lang="it" sz="7200"/>
              <a:t>obiettivi della prova</a:t>
            </a:r>
            <a:r>
              <a:rPr lang="it" sz="7200"/>
              <a:t>, che si riferiscono alle operazioni cognitive e alle procedure operative necessarie per svolgere la prova stessa, ossia descrivono cosa il candidato dovrà dimostrare nello svolgimento della prova, in relazione ai nuclei tematici fondamentali d’indirizzo.</a:t>
            </a:r>
            <a:endParaRPr sz="7200"/>
          </a:p>
          <a:p>
            <a:pPr indent="0" lvl="0" marL="0" rtl="0" algn="l">
              <a:spcBef>
                <a:spcPts val="1200"/>
              </a:spcBef>
              <a:spcAft>
                <a:spcPts val="0"/>
              </a:spcAft>
              <a:buNone/>
            </a:pPr>
            <a:r>
              <a:rPr b="1" lang="it" sz="7200"/>
              <a:t>Tali obiettivi sono il punto di riferimento per gli indicatori di valutazione contenuti nella griglia di valutazione</a:t>
            </a:r>
            <a:r>
              <a:rPr lang="it" sz="7200"/>
              <a:t> e possono essere utilizzati come evidenze delle competenze da valutare e perciò nella declinazione degli indicatori stessi.</a:t>
            </a:r>
            <a:endParaRPr sz="7200"/>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7"/>
          <p:cNvSpPr txBox="1"/>
          <p:nvPr>
            <p:ph type="title"/>
          </p:nvPr>
        </p:nvSpPr>
        <p:spPr>
          <a:xfrm>
            <a:off x="1559850" y="554975"/>
            <a:ext cx="60243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a:t>GRIGLIA DI VALUTAZIONE</a:t>
            </a:r>
            <a:endParaRPr/>
          </a:p>
        </p:txBody>
      </p:sp>
      <p:sp>
        <p:nvSpPr>
          <p:cNvPr id="224" name="Google Shape;224;p27"/>
          <p:cNvSpPr txBox="1"/>
          <p:nvPr>
            <p:ph idx="1" type="body"/>
          </p:nvPr>
        </p:nvSpPr>
        <p:spPr>
          <a:xfrm>
            <a:off x="847950" y="1583725"/>
            <a:ext cx="7448100" cy="232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1800"/>
              <a:t>La «Griglia di valutazione per l’attribuzione dei punteggi» contiene gli </a:t>
            </a:r>
            <a:r>
              <a:rPr b="1" lang="it" sz="1800"/>
              <a:t>indicatori</a:t>
            </a:r>
            <a:r>
              <a:rPr lang="it" sz="1800"/>
              <a:t> correlati agli obiettivi della prova con una distribuzione pesata del punteggio. </a:t>
            </a:r>
            <a:endParaRPr sz="1800"/>
          </a:p>
          <a:p>
            <a:pPr indent="0" lvl="0" marL="0" rtl="0" algn="l">
              <a:spcBef>
                <a:spcPts val="1200"/>
              </a:spcBef>
              <a:spcAft>
                <a:spcPts val="0"/>
              </a:spcAft>
              <a:buNone/>
            </a:pPr>
            <a:r>
              <a:rPr lang="it" sz="1800"/>
              <a:t>Sarà compito delle Commissioni d’esame elaborare una griglia di valutazione con descrittori specifici per ciascun indicatore, sulla base della prova costruita. </a:t>
            </a:r>
            <a:endParaRPr sz="1800"/>
          </a:p>
          <a:p>
            <a:pPr indent="0" lvl="0" marL="0" rtl="0" algn="l">
              <a:spcBef>
                <a:spcPts val="120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8"/>
          <p:cNvSpPr txBox="1"/>
          <p:nvPr>
            <p:ph type="title"/>
          </p:nvPr>
        </p:nvSpPr>
        <p:spPr>
          <a:xfrm>
            <a:off x="819150" y="52595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it"/>
              <a:t>Dai QdR alle UdA e viceversa</a:t>
            </a:r>
            <a:endParaRPr/>
          </a:p>
        </p:txBody>
      </p:sp>
      <p:sp>
        <p:nvSpPr>
          <p:cNvPr id="230" name="Google Shape;230;p28"/>
          <p:cNvSpPr txBox="1"/>
          <p:nvPr>
            <p:ph idx="1" type="body"/>
          </p:nvPr>
        </p:nvSpPr>
        <p:spPr>
          <a:xfrm>
            <a:off x="819150" y="1480550"/>
            <a:ext cx="7505700" cy="3154500"/>
          </a:xfrm>
          <a:prstGeom prst="rect">
            <a:avLst/>
          </a:prstGeom>
        </p:spPr>
        <p:txBody>
          <a:bodyPr anchorCtr="0" anchor="t" bIns="91425" lIns="91425" spcFirstLastPara="1" rIns="91425" wrap="square" tIns="91425">
            <a:normAutofit fontScale="85000" lnSpcReduction="10000"/>
          </a:bodyPr>
          <a:lstStyle/>
          <a:p>
            <a:pPr indent="0" lvl="0" marL="0" rtl="0" algn="just">
              <a:spcBef>
                <a:spcPts val="0"/>
              </a:spcBef>
              <a:spcAft>
                <a:spcPts val="0"/>
              </a:spcAft>
              <a:buNone/>
            </a:pPr>
            <a:r>
              <a:rPr lang="it" sz="1887"/>
              <a:t>I QdR diventano quindi il punto di riferimento finale del percorso formativo, su cui basare, insieme al PeCUP e al profilo in uscita, la </a:t>
            </a:r>
            <a:r>
              <a:rPr b="1" lang="it" sz="1887"/>
              <a:t>progettazione delle unità di apprendimento strategiche del curricolo del triennio,</a:t>
            </a:r>
            <a:r>
              <a:rPr lang="it" sz="1887"/>
              <a:t> ossia quelle attraverso cui promuovere le competenze obiettivo correlate ai nuclei tematici fondamentali.</a:t>
            </a:r>
            <a:endParaRPr sz="1887"/>
          </a:p>
          <a:p>
            <a:pPr indent="0" lvl="0" marL="0" rtl="0" algn="just">
              <a:spcBef>
                <a:spcPts val="1200"/>
              </a:spcBef>
              <a:spcAft>
                <a:spcPts val="0"/>
              </a:spcAft>
              <a:buNone/>
            </a:pPr>
            <a:r>
              <a:rPr lang="it" sz="1887"/>
              <a:t>Occorre perciò progettare un curricolo del triennio che preveda UdA con compiti di realtà che consentano agli studenti di sviluppare le competenze specifiche del profilo in uscita al percorso formativo e che li preparino ad affrontare la nuova seconda prova scritta, che assume la forma di una </a:t>
            </a:r>
            <a:r>
              <a:rPr b="1" lang="it" sz="1887"/>
              <a:t>prova di competenza interdisciplinare.</a:t>
            </a:r>
            <a:endParaRPr b="1" sz="1887"/>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9"/>
          <p:cNvSpPr/>
          <p:nvPr/>
        </p:nvSpPr>
        <p:spPr>
          <a:xfrm>
            <a:off x="1205950" y="877050"/>
            <a:ext cx="1700100" cy="930000"/>
          </a:xfrm>
          <a:prstGeom prst="rect">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t"/>
              <a:t>I </a:t>
            </a:r>
            <a:r>
              <a:rPr b="1" lang="it"/>
              <a:t>nuclei tematici</a:t>
            </a:r>
            <a:endParaRPr b="1"/>
          </a:p>
          <a:p>
            <a:pPr indent="0" lvl="0" marL="0" rtl="0" algn="l">
              <a:spcBef>
                <a:spcPts val="0"/>
              </a:spcBef>
              <a:spcAft>
                <a:spcPts val="0"/>
              </a:spcAft>
              <a:buNone/>
            </a:pPr>
            <a:r>
              <a:rPr b="1" lang="it"/>
              <a:t>fondamentali e le </a:t>
            </a:r>
            <a:endParaRPr b="1"/>
          </a:p>
          <a:p>
            <a:pPr indent="0" lvl="0" marL="0" rtl="0" algn="l">
              <a:spcBef>
                <a:spcPts val="0"/>
              </a:spcBef>
              <a:spcAft>
                <a:spcPts val="0"/>
              </a:spcAft>
              <a:buNone/>
            </a:pPr>
            <a:r>
              <a:rPr b="1" lang="it"/>
              <a:t>tipologie di prove</a:t>
            </a:r>
            <a:endParaRPr b="1"/>
          </a:p>
        </p:txBody>
      </p:sp>
      <p:sp>
        <p:nvSpPr>
          <p:cNvPr id="236" name="Google Shape;236;p29"/>
          <p:cNvSpPr/>
          <p:nvPr/>
        </p:nvSpPr>
        <p:spPr>
          <a:xfrm>
            <a:off x="3661475" y="988025"/>
            <a:ext cx="1293300" cy="363300"/>
          </a:xfrm>
          <a:prstGeom prst="rightArrow">
            <a:avLst>
              <a:gd fmla="val 50000" name="adj1"/>
              <a:gd fmla="val 50000" name="adj2"/>
            </a:avLst>
          </a:prstGeom>
          <a:solidFill>
            <a:srgbClr val="D0E0E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9"/>
          <p:cNvSpPr txBox="1"/>
          <p:nvPr/>
        </p:nvSpPr>
        <p:spPr>
          <a:xfrm>
            <a:off x="3714700" y="1293200"/>
            <a:ext cx="12933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it">
                <a:latin typeface="Calibri"/>
                <a:ea typeface="Calibri"/>
                <a:cs typeface="Calibri"/>
                <a:sym typeface="Calibri"/>
              </a:rPr>
              <a:t>servono a progettare</a:t>
            </a:r>
            <a:endParaRPr>
              <a:latin typeface="Calibri"/>
              <a:ea typeface="Calibri"/>
              <a:cs typeface="Calibri"/>
              <a:sym typeface="Calibri"/>
            </a:endParaRPr>
          </a:p>
        </p:txBody>
      </p:sp>
      <p:sp>
        <p:nvSpPr>
          <p:cNvPr id="238" name="Google Shape;238;p29"/>
          <p:cNvSpPr/>
          <p:nvPr/>
        </p:nvSpPr>
        <p:spPr>
          <a:xfrm>
            <a:off x="5710200" y="899250"/>
            <a:ext cx="2455500" cy="930000"/>
          </a:xfrm>
          <a:prstGeom prst="rect">
            <a:avLst/>
          </a:prstGeom>
          <a:solidFill>
            <a:srgbClr val="F4CC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t"/>
              <a:t>le </a:t>
            </a:r>
            <a:r>
              <a:rPr b="1" lang="it"/>
              <a:t>prestazioni dei compiti di realtà </a:t>
            </a:r>
            <a:r>
              <a:rPr lang="it"/>
              <a:t>delle UdA</a:t>
            </a:r>
            <a:endParaRPr/>
          </a:p>
        </p:txBody>
      </p:sp>
      <p:sp>
        <p:nvSpPr>
          <p:cNvPr id="239" name="Google Shape;239;p29"/>
          <p:cNvSpPr/>
          <p:nvPr/>
        </p:nvSpPr>
        <p:spPr>
          <a:xfrm>
            <a:off x="1205950" y="2259150"/>
            <a:ext cx="1700100" cy="930000"/>
          </a:xfrm>
          <a:prstGeom prst="rect">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t"/>
              <a:t>Le</a:t>
            </a:r>
            <a:r>
              <a:rPr b="1" lang="it"/>
              <a:t> tipologie di prove</a:t>
            </a:r>
            <a:endParaRPr b="1"/>
          </a:p>
        </p:txBody>
      </p:sp>
      <p:sp>
        <p:nvSpPr>
          <p:cNvPr id="240" name="Google Shape;240;p29"/>
          <p:cNvSpPr/>
          <p:nvPr/>
        </p:nvSpPr>
        <p:spPr>
          <a:xfrm>
            <a:off x="3678400" y="2390100"/>
            <a:ext cx="1293300" cy="363300"/>
          </a:xfrm>
          <a:prstGeom prst="rightArrow">
            <a:avLst>
              <a:gd fmla="val 50000" name="adj1"/>
              <a:gd fmla="val 50000" name="adj2"/>
            </a:avLst>
          </a:prstGeom>
          <a:solidFill>
            <a:srgbClr val="D0E0E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9"/>
          <p:cNvSpPr/>
          <p:nvPr/>
        </p:nvSpPr>
        <p:spPr>
          <a:xfrm>
            <a:off x="5744050" y="2252100"/>
            <a:ext cx="2455500" cy="930000"/>
          </a:xfrm>
          <a:prstGeom prst="rect">
            <a:avLst/>
          </a:prstGeom>
          <a:solidFill>
            <a:srgbClr val="F4CC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t"/>
              <a:t>i </a:t>
            </a:r>
            <a:r>
              <a:rPr b="1" lang="it"/>
              <a:t>prodotti e i servizi</a:t>
            </a:r>
            <a:r>
              <a:rPr lang="it"/>
              <a:t> da realizzare nelle UdA</a:t>
            </a:r>
            <a:endParaRPr/>
          </a:p>
        </p:txBody>
      </p:sp>
      <p:sp>
        <p:nvSpPr>
          <p:cNvPr id="242" name="Google Shape;242;p29"/>
          <p:cNvSpPr txBox="1"/>
          <p:nvPr/>
        </p:nvSpPr>
        <p:spPr>
          <a:xfrm>
            <a:off x="3780100" y="2677950"/>
            <a:ext cx="10899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it">
                <a:latin typeface="Calibri"/>
                <a:ea typeface="Calibri"/>
                <a:cs typeface="Calibri"/>
                <a:sym typeface="Calibri"/>
              </a:rPr>
              <a:t>servono a individuare</a:t>
            </a:r>
            <a:endParaRPr>
              <a:latin typeface="Calibri"/>
              <a:ea typeface="Calibri"/>
              <a:cs typeface="Calibri"/>
              <a:sym typeface="Calibri"/>
            </a:endParaRPr>
          </a:p>
        </p:txBody>
      </p:sp>
      <p:sp>
        <p:nvSpPr>
          <p:cNvPr id="243" name="Google Shape;243;p29"/>
          <p:cNvSpPr txBox="1"/>
          <p:nvPr/>
        </p:nvSpPr>
        <p:spPr>
          <a:xfrm>
            <a:off x="1278600" y="3792250"/>
            <a:ext cx="1700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44" name="Google Shape;244;p29"/>
          <p:cNvSpPr/>
          <p:nvPr/>
        </p:nvSpPr>
        <p:spPr>
          <a:xfrm>
            <a:off x="1205950" y="3641250"/>
            <a:ext cx="1700100" cy="1046100"/>
          </a:xfrm>
          <a:prstGeom prst="rect">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t">
                <a:latin typeface="Calibri"/>
                <a:ea typeface="Calibri"/>
                <a:cs typeface="Calibri"/>
                <a:sym typeface="Calibri"/>
              </a:rPr>
              <a:t>Gli </a:t>
            </a:r>
            <a:r>
              <a:rPr b="1" lang="it">
                <a:latin typeface="Calibri"/>
                <a:ea typeface="Calibri"/>
                <a:cs typeface="Calibri"/>
                <a:sym typeface="Calibri"/>
              </a:rPr>
              <a:t>obiettivi della prova</a:t>
            </a:r>
            <a:r>
              <a:rPr lang="it">
                <a:latin typeface="Calibri"/>
                <a:ea typeface="Calibri"/>
                <a:cs typeface="Calibri"/>
                <a:sym typeface="Calibri"/>
              </a:rPr>
              <a:t> e gli</a:t>
            </a:r>
            <a:r>
              <a:rPr b="1" lang="it">
                <a:latin typeface="Calibri"/>
                <a:ea typeface="Calibri"/>
                <a:cs typeface="Calibri"/>
                <a:sym typeface="Calibri"/>
              </a:rPr>
              <a:t> indicatori della griglia</a:t>
            </a:r>
            <a:endParaRPr b="1"/>
          </a:p>
        </p:txBody>
      </p:sp>
      <p:sp>
        <p:nvSpPr>
          <p:cNvPr id="245" name="Google Shape;245;p29"/>
          <p:cNvSpPr/>
          <p:nvPr/>
        </p:nvSpPr>
        <p:spPr>
          <a:xfrm>
            <a:off x="3697800" y="3713900"/>
            <a:ext cx="1293300" cy="363300"/>
          </a:xfrm>
          <a:prstGeom prst="rightArrow">
            <a:avLst>
              <a:gd fmla="val 50000" name="adj1"/>
              <a:gd fmla="val 50000" name="adj2"/>
            </a:avLst>
          </a:prstGeom>
          <a:solidFill>
            <a:srgbClr val="D0E0E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9"/>
          <p:cNvSpPr/>
          <p:nvPr/>
        </p:nvSpPr>
        <p:spPr>
          <a:xfrm>
            <a:off x="5710200" y="3604950"/>
            <a:ext cx="2455500" cy="1118700"/>
          </a:xfrm>
          <a:prstGeom prst="rect">
            <a:avLst/>
          </a:prstGeom>
          <a:solidFill>
            <a:srgbClr val="F4CC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t"/>
              <a:t>le </a:t>
            </a:r>
            <a:r>
              <a:rPr b="1" lang="it"/>
              <a:t>evidenze </a:t>
            </a:r>
            <a:r>
              <a:rPr lang="it"/>
              <a:t>e i </a:t>
            </a:r>
            <a:r>
              <a:rPr b="1" lang="it"/>
              <a:t>descrittori</a:t>
            </a:r>
            <a:r>
              <a:rPr lang="it"/>
              <a:t> per le </a:t>
            </a:r>
            <a:r>
              <a:rPr b="1" lang="it"/>
              <a:t>rubriche</a:t>
            </a:r>
            <a:r>
              <a:rPr lang="it"/>
              <a:t> di valutazione delle competenze nelle UdA</a:t>
            </a:r>
            <a:endParaRPr/>
          </a:p>
        </p:txBody>
      </p:sp>
      <p:sp>
        <p:nvSpPr>
          <p:cNvPr id="247" name="Google Shape;247;p29"/>
          <p:cNvSpPr txBox="1"/>
          <p:nvPr/>
        </p:nvSpPr>
        <p:spPr>
          <a:xfrm>
            <a:off x="3683251" y="3975500"/>
            <a:ext cx="12933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it">
                <a:latin typeface="Calibri"/>
                <a:ea typeface="Calibri"/>
                <a:cs typeface="Calibri"/>
                <a:sym typeface="Calibri"/>
              </a:rPr>
              <a:t>sono riferimenti per</a:t>
            </a:r>
            <a:endParaRPr>
              <a:latin typeface="Calibri"/>
              <a:ea typeface="Calibri"/>
              <a:cs typeface="Calibri"/>
              <a:sym typeface="Calibri"/>
            </a:endParaRPr>
          </a:p>
        </p:txBody>
      </p:sp>
      <p:sp>
        <p:nvSpPr>
          <p:cNvPr id="248" name="Google Shape;248;p29"/>
          <p:cNvSpPr txBox="1"/>
          <p:nvPr/>
        </p:nvSpPr>
        <p:spPr>
          <a:xfrm>
            <a:off x="1453200" y="253700"/>
            <a:ext cx="1525500" cy="538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it" sz="2300">
                <a:solidFill>
                  <a:schemeClr val="lt1"/>
                </a:solidFill>
                <a:latin typeface="Nunito"/>
                <a:ea typeface="Nunito"/>
                <a:cs typeface="Nunito"/>
                <a:sym typeface="Nunito"/>
              </a:rPr>
              <a:t>QdR</a:t>
            </a:r>
            <a:endParaRPr sz="2300">
              <a:solidFill>
                <a:schemeClr val="lt1"/>
              </a:solidFill>
              <a:latin typeface="Nunito"/>
              <a:ea typeface="Nunito"/>
              <a:cs typeface="Nunito"/>
              <a:sym typeface="Nunito"/>
            </a:endParaRPr>
          </a:p>
        </p:txBody>
      </p:sp>
      <p:sp>
        <p:nvSpPr>
          <p:cNvPr id="249" name="Google Shape;249;p29"/>
          <p:cNvSpPr txBox="1"/>
          <p:nvPr/>
        </p:nvSpPr>
        <p:spPr>
          <a:xfrm>
            <a:off x="6465700" y="253700"/>
            <a:ext cx="1947000" cy="538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it" sz="2300">
                <a:solidFill>
                  <a:schemeClr val="lt1"/>
                </a:solidFill>
                <a:latin typeface="Nunito"/>
                <a:ea typeface="Nunito"/>
                <a:cs typeface="Nunito"/>
                <a:sym typeface="Nunito"/>
              </a:rPr>
              <a:t>UdA</a:t>
            </a:r>
            <a:endParaRPr>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30"/>
          <p:cNvSpPr txBox="1"/>
          <p:nvPr>
            <p:ph type="title"/>
          </p:nvPr>
        </p:nvSpPr>
        <p:spPr>
          <a:xfrm>
            <a:off x="476000" y="227050"/>
            <a:ext cx="8520600" cy="6261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it"/>
              <a:t>Iter di progettazione del Curricolo di Istituto</a:t>
            </a:r>
            <a:endParaRPr/>
          </a:p>
        </p:txBody>
      </p:sp>
      <p:sp>
        <p:nvSpPr>
          <p:cNvPr id="255" name="Google Shape;255;p30"/>
          <p:cNvSpPr/>
          <p:nvPr/>
        </p:nvSpPr>
        <p:spPr>
          <a:xfrm>
            <a:off x="871975" y="966550"/>
            <a:ext cx="2262000" cy="626100"/>
          </a:xfrm>
          <a:prstGeom prst="rect">
            <a:avLst/>
          </a:prstGeom>
          <a:solidFill>
            <a:srgbClr val="F1F2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a:t>Profilo in uscita (PeCUP)</a:t>
            </a:r>
            <a:endParaRPr/>
          </a:p>
          <a:p>
            <a:pPr indent="0" lvl="0" marL="0" rtl="0" algn="ctr">
              <a:spcBef>
                <a:spcPts val="0"/>
              </a:spcBef>
              <a:spcAft>
                <a:spcPts val="0"/>
              </a:spcAft>
              <a:buNone/>
            </a:pPr>
            <a:r>
              <a:rPr lang="it"/>
              <a:t>dell’indirizzo</a:t>
            </a:r>
            <a:endParaRPr/>
          </a:p>
          <a:p>
            <a:pPr indent="0" lvl="0" marL="0" rtl="0" algn="l">
              <a:spcBef>
                <a:spcPts val="0"/>
              </a:spcBef>
              <a:spcAft>
                <a:spcPts val="0"/>
              </a:spcAft>
              <a:buNone/>
            </a:pPr>
            <a:r>
              <a:t/>
            </a:r>
            <a:endParaRPr/>
          </a:p>
        </p:txBody>
      </p:sp>
      <p:sp>
        <p:nvSpPr>
          <p:cNvPr id="256" name="Google Shape;256;p30"/>
          <p:cNvSpPr/>
          <p:nvPr/>
        </p:nvSpPr>
        <p:spPr>
          <a:xfrm>
            <a:off x="6154525" y="966562"/>
            <a:ext cx="2262000" cy="626100"/>
          </a:xfrm>
          <a:prstGeom prst="rect">
            <a:avLst/>
          </a:prstGeom>
          <a:solidFill>
            <a:srgbClr val="F8E6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a:t>Quadri di riferimento</a:t>
            </a:r>
            <a:endParaRPr/>
          </a:p>
          <a:p>
            <a:pPr indent="0" lvl="0" marL="0" rtl="0" algn="ctr">
              <a:spcBef>
                <a:spcPts val="0"/>
              </a:spcBef>
              <a:spcAft>
                <a:spcPts val="0"/>
              </a:spcAft>
              <a:buNone/>
            </a:pPr>
            <a:r>
              <a:rPr lang="it"/>
              <a:t>seconde prove EdS</a:t>
            </a:r>
            <a:endParaRPr/>
          </a:p>
        </p:txBody>
      </p:sp>
      <p:sp>
        <p:nvSpPr>
          <p:cNvPr id="257" name="Google Shape;257;p30"/>
          <p:cNvSpPr/>
          <p:nvPr/>
        </p:nvSpPr>
        <p:spPr>
          <a:xfrm>
            <a:off x="758250" y="1819775"/>
            <a:ext cx="1579800" cy="525000"/>
          </a:xfrm>
          <a:prstGeom prst="curvedRightArrow">
            <a:avLst>
              <a:gd fmla="val 25000" name="adj1"/>
              <a:gd fmla="val 50000" name="adj2"/>
              <a:gd fmla="val 2500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30"/>
          <p:cNvSpPr/>
          <p:nvPr/>
        </p:nvSpPr>
        <p:spPr>
          <a:xfrm>
            <a:off x="7247425" y="1819775"/>
            <a:ext cx="1365300" cy="525000"/>
          </a:xfrm>
          <a:prstGeom prst="curvedLeftArrow">
            <a:avLst>
              <a:gd fmla="val 25000" name="adj1"/>
              <a:gd fmla="val 50000" name="adj2"/>
              <a:gd fmla="val 25000" name="adj3"/>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30"/>
          <p:cNvSpPr/>
          <p:nvPr/>
        </p:nvSpPr>
        <p:spPr>
          <a:xfrm>
            <a:off x="3725238" y="1936988"/>
            <a:ext cx="1693500" cy="6261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a:t>CURRICOLO UdA</a:t>
            </a:r>
            <a:endParaRPr/>
          </a:p>
          <a:p>
            <a:pPr indent="0" lvl="0" marL="0" rtl="0" algn="ctr">
              <a:spcBef>
                <a:spcPts val="0"/>
              </a:spcBef>
              <a:spcAft>
                <a:spcPts val="0"/>
              </a:spcAft>
              <a:buNone/>
            </a:pPr>
            <a:r>
              <a:rPr lang="it"/>
              <a:t>quinto anno</a:t>
            </a:r>
            <a:endParaRPr/>
          </a:p>
        </p:txBody>
      </p:sp>
      <p:sp>
        <p:nvSpPr>
          <p:cNvPr id="260" name="Google Shape;260;p30"/>
          <p:cNvSpPr/>
          <p:nvPr/>
        </p:nvSpPr>
        <p:spPr>
          <a:xfrm>
            <a:off x="5775250" y="2836200"/>
            <a:ext cx="973200" cy="525000"/>
          </a:xfrm>
          <a:prstGeom prst="rect">
            <a:avLst/>
          </a:prstGeom>
          <a:solidFill>
            <a:srgbClr val="FFD9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a:t>livello QNQ 3/4</a:t>
            </a:r>
            <a:endParaRPr/>
          </a:p>
        </p:txBody>
      </p:sp>
      <p:sp>
        <p:nvSpPr>
          <p:cNvPr id="261" name="Google Shape;261;p30"/>
          <p:cNvSpPr/>
          <p:nvPr/>
        </p:nvSpPr>
        <p:spPr>
          <a:xfrm>
            <a:off x="3725238" y="2735100"/>
            <a:ext cx="1693500" cy="626100"/>
          </a:xfrm>
          <a:prstGeom prst="rect">
            <a:avLst/>
          </a:prstGeom>
          <a:solidFill>
            <a:srgbClr val="FFD9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a:t>CURRICOLO UdA</a:t>
            </a:r>
            <a:endParaRPr/>
          </a:p>
          <a:p>
            <a:pPr indent="0" lvl="0" marL="0" rtl="0" algn="ctr">
              <a:spcBef>
                <a:spcPts val="0"/>
              </a:spcBef>
              <a:spcAft>
                <a:spcPts val="0"/>
              </a:spcAft>
              <a:buNone/>
            </a:pPr>
            <a:r>
              <a:rPr lang="it"/>
              <a:t>quarto anno</a:t>
            </a:r>
            <a:endParaRPr/>
          </a:p>
        </p:txBody>
      </p:sp>
      <p:sp>
        <p:nvSpPr>
          <p:cNvPr id="262" name="Google Shape;262;p30"/>
          <p:cNvSpPr/>
          <p:nvPr/>
        </p:nvSpPr>
        <p:spPr>
          <a:xfrm>
            <a:off x="3725238" y="4311700"/>
            <a:ext cx="1693500" cy="626100"/>
          </a:xfrm>
          <a:prstGeom prst="rect">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a:t>CURRICOLO UdA</a:t>
            </a:r>
            <a:endParaRPr/>
          </a:p>
          <a:p>
            <a:pPr indent="0" lvl="0" marL="0" rtl="0" algn="ctr">
              <a:spcBef>
                <a:spcPts val="0"/>
              </a:spcBef>
              <a:spcAft>
                <a:spcPts val="0"/>
              </a:spcAft>
              <a:buNone/>
            </a:pPr>
            <a:r>
              <a:rPr lang="it"/>
              <a:t>biennio</a:t>
            </a:r>
            <a:endParaRPr/>
          </a:p>
        </p:txBody>
      </p:sp>
      <p:sp>
        <p:nvSpPr>
          <p:cNvPr id="263" name="Google Shape;263;p30"/>
          <p:cNvSpPr/>
          <p:nvPr/>
        </p:nvSpPr>
        <p:spPr>
          <a:xfrm>
            <a:off x="3513250" y="966550"/>
            <a:ext cx="2262000" cy="626100"/>
          </a:xfrm>
          <a:prstGeom prst="rect">
            <a:avLst/>
          </a:prstGeom>
          <a:solidFill>
            <a:srgbClr val="C4E0B2">
              <a:alpha val="89020"/>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a:t>Profilo in uscita del percorso formativo declinato con ATECO</a:t>
            </a:r>
            <a:endParaRPr/>
          </a:p>
        </p:txBody>
      </p:sp>
      <p:cxnSp>
        <p:nvCxnSpPr>
          <p:cNvPr id="264" name="Google Shape;264;p30"/>
          <p:cNvCxnSpPr>
            <a:stCxn id="255" idx="3"/>
            <a:endCxn id="263" idx="1"/>
          </p:cNvCxnSpPr>
          <p:nvPr/>
        </p:nvCxnSpPr>
        <p:spPr>
          <a:xfrm>
            <a:off x="3133975" y="1279600"/>
            <a:ext cx="379200" cy="0"/>
          </a:xfrm>
          <a:prstGeom prst="straightConnector1">
            <a:avLst/>
          </a:prstGeom>
          <a:noFill/>
          <a:ln cap="flat" cmpd="sng" w="9525">
            <a:solidFill>
              <a:schemeClr val="dk2"/>
            </a:solidFill>
            <a:prstDash val="solid"/>
            <a:round/>
            <a:headEnd len="med" w="med" type="none"/>
            <a:tailEnd len="med" w="med" type="none"/>
          </a:ln>
        </p:spPr>
      </p:cxnSp>
      <p:cxnSp>
        <p:nvCxnSpPr>
          <p:cNvPr id="265" name="Google Shape;265;p30"/>
          <p:cNvCxnSpPr>
            <a:stCxn id="263" idx="3"/>
            <a:endCxn id="256" idx="1"/>
          </p:cNvCxnSpPr>
          <p:nvPr/>
        </p:nvCxnSpPr>
        <p:spPr>
          <a:xfrm>
            <a:off x="5775250" y="1279600"/>
            <a:ext cx="379200" cy="0"/>
          </a:xfrm>
          <a:prstGeom prst="straightConnector1">
            <a:avLst/>
          </a:prstGeom>
          <a:noFill/>
          <a:ln cap="flat" cmpd="sng" w="9525">
            <a:solidFill>
              <a:schemeClr val="dk2"/>
            </a:solidFill>
            <a:prstDash val="solid"/>
            <a:round/>
            <a:headEnd len="med" w="med" type="none"/>
            <a:tailEnd len="med" w="med" type="none"/>
          </a:ln>
        </p:spPr>
      </p:cxnSp>
      <p:sp>
        <p:nvSpPr>
          <p:cNvPr id="266" name="Google Shape;266;p30"/>
          <p:cNvSpPr/>
          <p:nvPr/>
        </p:nvSpPr>
        <p:spPr>
          <a:xfrm>
            <a:off x="3725238" y="3523400"/>
            <a:ext cx="1693500" cy="626100"/>
          </a:xfrm>
          <a:prstGeom prst="rect">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a:t>CURRICOLO UdA</a:t>
            </a:r>
            <a:endParaRPr/>
          </a:p>
          <a:p>
            <a:pPr indent="0" lvl="0" marL="0" rtl="0" algn="ctr">
              <a:spcBef>
                <a:spcPts val="0"/>
              </a:spcBef>
              <a:spcAft>
                <a:spcPts val="0"/>
              </a:spcAft>
              <a:buNone/>
            </a:pPr>
            <a:r>
              <a:rPr lang="it"/>
              <a:t>terzo anno anno</a:t>
            </a:r>
            <a:endParaRPr/>
          </a:p>
        </p:txBody>
      </p:sp>
      <p:sp>
        <p:nvSpPr>
          <p:cNvPr id="267" name="Google Shape;267;p30"/>
          <p:cNvSpPr/>
          <p:nvPr/>
        </p:nvSpPr>
        <p:spPr>
          <a:xfrm>
            <a:off x="5775250" y="2046750"/>
            <a:ext cx="973200" cy="5250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a:t>livello QNQ 4</a:t>
            </a:r>
            <a:endParaRPr/>
          </a:p>
        </p:txBody>
      </p:sp>
      <p:sp>
        <p:nvSpPr>
          <p:cNvPr id="268" name="Google Shape;268;p30"/>
          <p:cNvSpPr/>
          <p:nvPr/>
        </p:nvSpPr>
        <p:spPr>
          <a:xfrm>
            <a:off x="5775250" y="3625650"/>
            <a:ext cx="973200" cy="525000"/>
          </a:xfrm>
          <a:prstGeom prst="rect">
            <a:avLst/>
          </a:prstGeom>
          <a:solidFill>
            <a:srgbClr val="FFE5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a:t>livello QNQ 3</a:t>
            </a:r>
            <a:endParaRPr/>
          </a:p>
        </p:txBody>
      </p:sp>
      <p:sp>
        <p:nvSpPr>
          <p:cNvPr id="269" name="Google Shape;269;p30"/>
          <p:cNvSpPr/>
          <p:nvPr/>
        </p:nvSpPr>
        <p:spPr>
          <a:xfrm>
            <a:off x="5775250" y="4362250"/>
            <a:ext cx="973200" cy="525000"/>
          </a:xfrm>
          <a:prstGeom prst="rect">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a:t>livello QNQ 2</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31"/>
          <p:cNvSpPr txBox="1"/>
          <p:nvPr>
            <p:ph type="title"/>
          </p:nvPr>
        </p:nvSpPr>
        <p:spPr>
          <a:xfrm>
            <a:off x="819150" y="79505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ANALISI DEL QUADRO DI RIFERIMENTO</a:t>
            </a:r>
            <a:endParaRPr/>
          </a:p>
          <a:p>
            <a:pPr indent="0" lvl="0" marL="0" rtl="0" algn="l">
              <a:spcBef>
                <a:spcPts val="0"/>
              </a:spcBef>
              <a:spcAft>
                <a:spcPts val="0"/>
              </a:spcAft>
              <a:buNone/>
            </a:pPr>
            <a:r>
              <a:rPr lang="it"/>
              <a:t>INDIRIZZO: </a:t>
            </a:r>
            <a:endParaRPr/>
          </a:p>
        </p:txBody>
      </p:sp>
      <p:sp>
        <p:nvSpPr>
          <p:cNvPr id="275" name="Google Shape;275;p31"/>
          <p:cNvSpPr txBox="1"/>
          <p:nvPr>
            <p:ph idx="1" type="body"/>
          </p:nvPr>
        </p:nvSpPr>
        <p:spPr>
          <a:xfrm>
            <a:off x="819150" y="1749650"/>
            <a:ext cx="7505700" cy="2689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1600"/>
              <a:t>Link al QdR</a:t>
            </a:r>
            <a:endParaRPr sz="1600"/>
          </a:p>
          <a:p>
            <a:pPr indent="0" lvl="0" marL="0" rtl="0" algn="l">
              <a:spcBef>
                <a:spcPts val="1200"/>
              </a:spcBef>
              <a:spcAft>
                <a:spcPts val="0"/>
              </a:spcAft>
              <a:buNone/>
            </a:pPr>
            <a:r>
              <a:t/>
            </a:r>
            <a:endParaRPr sz="1600"/>
          </a:p>
          <a:p>
            <a:pPr indent="0" lvl="0" marL="0" rtl="0" algn="l">
              <a:spcBef>
                <a:spcPts val="1200"/>
              </a:spcBef>
              <a:spcAft>
                <a:spcPts val="1200"/>
              </a:spcAft>
              <a:buNone/>
            </a:pPr>
            <a:r>
              <a:rPr lang="it" sz="1600"/>
              <a:t>Raccordo tra nuclei tematici e competenze</a:t>
            </a:r>
            <a:endParaRPr sz="1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311700" y="3043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it" sz="2600"/>
              <a:t>L’ESAME DI STATO DEI NUOVI IP</a:t>
            </a:r>
            <a:endParaRPr sz="3700"/>
          </a:p>
        </p:txBody>
      </p:sp>
      <p:sp>
        <p:nvSpPr>
          <p:cNvPr id="135" name="Google Shape;135;p14"/>
          <p:cNvSpPr txBox="1"/>
          <p:nvPr>
            <p:ph idx="1" type="body"/>
          </p:nvPr>
        </p:nvSpPr>
        <p:spPr>
          <a:xfrm>
            <a:off x="494000" y="1118775"/>
            <a:ext cx="8180100" cy="3370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it" sz="1700"/>
              <a:t>Il riordino, giunto al quinquennio di applicazione, vedrà per la prima volta impegnate le </a:t>
            </a:r>
            <a:r>
              <a:rPr b="1" lang="it" sz="1700"/>
              <a:t>classi quinte nel nuovo Esame di Stato</a:t>
            </a:r>
            <a:r>
              <a:rPr lang="it" sz="1700"/>
              <a:t>. Tra le novità:</a:t>
            </a:r>
            <a:endParaRPr sz="1700"/>
          </a:p>
          <a:p>
            <a:pPr indent="-368300" lvl="0" marL="457200" rtl="0" algn="l">
              <a:lnSpc>
                <a:spcPct val="115000"/>
              </a:lnSpc>
              <a:spcBef>
                <a:spcPts val="0"/>
              </a:spcBef>
              <a:spcAft>
                <a:spcPts val="0"/>
              </a:spcAft>
              <a:buSzPts val="2200"/>
              <a:buChar char="-"/>
            </a:pPr>
            <a:r>
              <a:rPr lang="it" sz="1700"/>
              <a:t>nuovo assetto delle </a:t>
            </a:r>
            <a:r>
              <a:rPr b="1" lang="it" sz="1700"/>
              <a:t>seconde prove scritte</a:t>
            </a:r>
            <a:r>
              <a:rPr lang="it" sz="1700"/>
              <a:t>, di stampo </a:t>
            </a:r>
            <a:r>
              <a:rPr b="1" lang="it" sz="1700"/>
              <a:t>interdisciplinare</a:t>
            </a:r>
            <a:r>
              <a:rPr lang="it" sz="1700"/>
              <a:t>, con </a:t>
            </a:r>
            <a:r>
              <a:rPr b="1" lang="it" sz="1700"/>
              <a:t>nuovi quadri di riferimento</a:t>
            </a:r>
            <a:r>
              <a:rPr lang="it" sz="1700"/>
              <a:t> ministeriali</a:t>
            </a:r>
            <a:endParaRPr sz="1700"/>
          </a:p>
          <a:p>
            <a:pPr indent="0" lvl="0" marL="457200" rtl="0" algn="l">
              <a:lnSpc>
                <a:spcPct val="115000"/>
              </a:lnSpc>
              <a:spcBef>
                <a:spcPts val="0"/>
              </a:spcBef>
              <a:spcAft>
                <a:spcPts val="0"/>
              </a:spcAft>
              <a:buSzPts val="1800"/>
              <a:buNone/>
            </a:pPr>
            <a:r>
              <a:t/>
            </a:r>
            <a:endParaRPr sz="1700"/>
          </a:p>
          <a:p>
            <a:pPr indent="-368300" lvl="0" marL="457200" rtl="0" algn="l">
              <a:lnSpc>
                <a:spcPct val="115000"/>
              </a:lnSpc>
              <a:spcBef>
                <a:spcPts val="0"/>
              </a:spcBef>
              <a:spcAft>
                <a:spcPts val="0"/>
              </a:spcAft>
              <a:buSzPts val="2200"/>
              <a:buChar char="-"/>
            </a:pPr>
            <a:r>
              <a:rPr b="1" lang="it" sz="1700"/>
              <a:t>aggiornamento del Curriculum dello studente</a:t>
            </a:r>
            <a:r>
              <a:rPr lang="it" sz="1700"/>
              <a:t> per gli IP, che recherà il codice ATECO scelto per la declinazione e avrà anche la funzione di </a:t>
            </a:r>
            <a:r>
              <a:rPr b="1" lang="it" sz="1700"/>
              <a:t>certificazione delle competenze in uscita</a:t>
            </a:r>
            <a:r>
              <a:rPr lang="it" sz="1700"/>
              <a:t>.</a:t>
            </a:r>
            <a:endParaRPr sz="1700"/>
          </a:p>
          <a:p>
            <a:pPr indent="0" lvl="0" marL="0" rtl="0" algn="l">
              <a:lnSpc>
                <a:spcPct val="115000"/>
              </a:lnSpc>
              <a:spcBef>
                <a:spcPts val="0"/>
              </a:spcBef>
              <a:spcAft>
                <a:spcPts val="0"/>
              </a:spcAft>
              <a:buSzPts val="1800"/>
              <a:buNone/>
            </a:pPr>
            <a:r>
              <a:t/>
            </a:r>
            <a:endParaRPr/>
          </a:p>
          <a:p>
            <a:pPr indent="0" lvl="0" marL="0" rtl="0" algn="l">
              <a:lnSpc>
                <a:spcPct val="115000"/>
              </a:lnSpc>
              <a:spcBef>
                <a:spcPts val="0"/>
              </a:spcBef>
              <a:spcAft>
                <a:spcPts val="0"/>
              </a:spcAft>
              <a:buSzPts val="1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400775"/>
            <a:ext cx="7505700" cy="58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it" sz="1900"/>
              <a:t>L’EVOLUZIONE DELLA SECONDA PROVA SCRITTA NEI NUOVI IP</a:t>
            </a:r>
            <a:endParaRPr sz="1900"/>
          </a:p>
        </p:txBody>
      </p:sp>
      <p:graphicFrame>
        <p:nvGraphicFramePr>
          <p:cNvPr id="141" name="Google Shape;141;p15"/>
          <p:cNvGraphicFramePr/>
          <p:nvPr/>
        </p:nvGraphicFramePr>
        <p:xfrm>
          <a:off x="661900" y="1099620"/>
          <a:ext cx="3000000" cy="3000000"/>
        </p:xfrm>
        <a:graphic>
          <a:graphicData uri="http://schemas.openxmlformats.org/drawingml/2006/table">
            <a:tbl>
              <a:tblPr>
                <a:noFill/>
                <a:tableStyleId>{9F48E2F3-706E-4197-98C8-6BD61A80260C}</a:tableStyleId>
              </a:tblPr>
              <a:tblGrid>
                <a:gridCol w="3910100"/>
                <a:gridCol w="3910100"/>
              </a:tblGrid>
              <a:tr h="426700">
                <a:tc>
                  <a:txBody>
                    <a:bodyPr/>
                    <a:lstStyle/>
                    <a:p>
                      <a:pPr indent="0" lvl="0" marL="0" rtl="0" algn="ctr">
                        <a:spcBef>
                          <a:spcPts val="0"/>
                        </a:spcBef>
                        <a:spcAft>
                          <a:spcPts val="0"/>
                        </a:spcAft>
                        <a:buNone/>
                      </a:pPr>
                      <a:r>
                        <a:rPr b="1" lang="it" sz="1600">
                          <a:latin typeface="Calibri"/>
                          <a:ea typeface="Calibri"/>
                          <a:cs typeface="Calibri"/>
                          <a:sym typeface="Calibri"/>
                        </a:rPr>
                        <a:t>DLgs 62/2017</a:t>
                      </a:r>
                      <a:endParaRPr b="1" sz="1600">
                        <a:latin typeface="Calibri"/>
                        <a:ea typeface="Calibri"/>
                        <a:cs typeface="Calibri"/>
                        <a:sym typeface="Calibri"/>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FE2F3"/>
                    </a:solidFill>
                  </a:tcPr>
                </a:tc>
                <a:tc>
                  <a:txBody>
                    <a:bodyPr/>
                    <a:lstStyle/>
                    <a:p>
                      <a:pPr indent="0" lvl="0" marL="0" rtl="0" algn="ctr">
                        <a:spcBef>
                          <a:spcPts val="0"/>
                        </a:spcBef>
                        <a:spcAft>
                          <a:spcPts val="0"/>
                        </a:spcAft>
                        <a:buNone/>
                      </a:pPr>
                      <a:r>
                        <a:rPr b="1" lang="it" sz="1600">
                          <a:latin typeface="Calibri"/>
                          <a:ea typeface="Calibri"/>
                          <a:cs typeface="Calibri"/>
                          <a:sym typeface="Calibri"/>
                        </a:rPr>
                        <a:t>DM 164/2022 (nuova seconda prova)</a:t>
                      </a:r>
                      <a:endParaRPr b="1" sz="1600">
                        <a:latin typeface="Calibri"/>
                        <a:ea typeface="Calibri"/>
                        <a:cs typeface="Calibri"/>
                        <a:sym typeface="Calibri"/>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FE2F3"/>
                    </a:solidFill>
                  </a:tcPr>
                </a:tc>
              </a:tr>
              <a:tr h="1290425">
                <a:tc>
                  <a:txBody>
                    <a:bodyPr/>
                    <a:lstStyle/>
                    <a:p>
                      <a:pPr indent="0" lvl="0" marL="0" rtl="0" algn="l">
                        <a:spcBef>
                          <a:spcPts val="0"/>
                        </a:spcBef>
                        <a:spcAft>
                          <a:spcPts val="0"/>
                        </a:spcAft>
                        <a:buNone/>
                      </a:pPr>
                      <a:r>
                        <a:rPr b="1" lang="it">
                          <a:latin typeface="Calibri"/>
                          <a:ea typeface="Calibri"/>
                          <a:cs typeface="Calibri"/>
                          <a:sym typeface="Calibri"/>
                        </a:rPr>
                        <a:t>Seconda prova in due parti</a:t>
                      </a:r>
                      <a:r>
                        <a:rPr lang="it">
                          <a:latin typeface="Calibri"/>
                          <a:ea typeface="Calibri"/>
                          <a:cs typeface="Calibri"/>
                          <a:sym typeface="Calibri"/>
                        </a:rPr>
                        <a:t>: una nazionale ed una predisposta dalla Commissione.</a:t>
                      </a:r>
                      <a:endParaRPr>
                        <a:latin typeface="Calibri"/>
                        <a:ea typeface="Calibri"/>
                        <a:cs typeface="Calibri"/>
                        <a:sym typeface="Calibri"/>
                      </a:endParaRPr>
                    </a:p>
                    <a:p>
                      <a:pPr indent="0" lvl="0" marL="0" rtl="0" algn="l">
                        <a:spcBef>
                          <a:spcPts val="0"/>
                        </a:spcBef>
                        <a:spcAft>
                          <a:spcPts val="0"/>
                        </a:spcAft>
                        <a:buNone/>
                      </a:pPr>
                      <a:r>
                        <a:rPr lang="it">
                          <a:latin typeface="Calibri"/>
                          <a:ea typeface="Calibri"/>
                          <a:cs typeface="Calibri"/>
                          <a:sym typeface="Calibri"/>
                        </a:rPr>
                        <a:t>La prima parte della prova è distinta per articolazioni, opzioni e curvature</a:t>
                      </a:r>
                      <a:endParaRPr>
                        <a:latin typeface="Calibri"/>
                        <a:ea typeface="Calibri"/>
                        <a:cs typeface="Calibri"/>
                        <a:sym typeface="Calibri"/>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b="1" lang="it">
                          <a:latin typeface="Calibri"/>
                          <a:ea typeface="Calibri"/>
                          <a:cs typeface="Calibri"/>
                          <a:sym typeface="Calibri"/>
                        </a:rPr>
                        <a:t>Seconda prova integrata</a:t>
                      </a:r>
                      <a:r>
                        <a:rPr lang="it">
                          <a:latin typeface="Calibri"/>
                          <a:ea typeface="Calibri"/>
                          <a:cs typeface="Calibri"/>
                          <a:sym typeface="Calibri"/>
                        </a:rPr>
                        <a:t>: Ministero istruzione indica una tipologia di prova ed uno o più nuclei tematici dai QdR, sui quali la Commissione predispone la prova, considerando il percorso declinato</a:t>
                      </a:r>
                      <a:endParaRPr>
                        <a:latin typeface="Calibri"/>
                        <a:ea typeface="Calibri"/>
                        <a:cs typeface="Calibri"/>
                        <a:sym typeface="Calibri"/>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r>
              <a:tr h="629475">
                <a:tc>
                  <a:txBody>
                    <a:bodyPr/>
                    <a:lstStyle/>
                    <a:p>
                      <a:pPr indent="0" lvl="0" marL="0" rtl="0" algn="l">
                        <a:spcBef>
                          <a:spcPts val="0"/>
                        </a:spcBef>
                        <a:spcAft>
                          <a:spcPts val="0"/>
                        </a:spcAft>
                        <a:buNone/>
                      </a:pPr>
                      <a:r>
                        <a:rPr lang="it">
                          <a:latin typeface="Calibri"/>
                          <a:ea typeface="Calibri"/>
                          <a:cs typeface="Calibri"/>
                          <a:sym typeface="Calibri"/>
                        </a:rPr>
                        <a:t>Svolgimento in uno o due giorni separati, senza parte laboratoriale</a:t>
                      </a:r>
                      <a:endParaRPr>
                        <a:latin typeface="Calibri"/>
                        <a:ea typeface="Calibri"/>
                        <a:cs typeface="Calibri"/>
                        <a:sym typeface="Calibri"/>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it">
                          <a:latin typeface="Calibri"/>
                          <a:ea typeface="Calibri"/>
                          <a:cs typeface="Calibri"/>
                          <a:sym typeface="Calibri"/>
                        </a:rPr>
                        <a:t>Svolgimento in uno o due giorni, con </a:t>
                      </a:r>
                      <a:r>
                        <a:rPr b="1" lang="it">
                          <a:latin typeface="Calibri"/>
                          <a:ea typeface="Calibri"/>
                          <a:cs typeface="Calibri"/>
                          <a:sym typeface="Calibri"/>
                        </a:rPr>
                        <a:t>possibilità di parte laboratoriale</a:t>
                      </a:r>
                      <a:endParaRPr b="1">
                        <a:latin typeface="Calibri"/>
                        <a:ea typeface="Calibri"/>
                        <a:cs typeface="Calibri"/>
                        <a:sym typeface="Calibri"/>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r>
              <a:tr h="1070100">
                <a:tc>
                  <a:txBody>
                    <a:bodyPr/>
                    <a:lstStyle/>
                    <a:p>
                      <a:pPr indent="0" lvl="0" marL="0" rtl="0" algn="l">
                        <a:spcBef>
                          <a:spcPts val="0"/>
                        </a:spcBef>
                        <a:spcAft>
                          <a:spcPts val="0"/>
                        </a:spcAft>
                        <a:buNone/>
                      </a:pPr>
                      <a:r>
                        <a:rPr b="1" lang="it">
                          <a:latin typeface="Calibri"/>
                          <a:ea typeface="Calibri"/>
                          <a:cs typeface="Calibri"/>
                          <a:sym typeface="Calibri"/>
                        </a:rPr>
                        <a:t>Struttura disciplinare o mista della prova</a:t>
                      </a:r>
                      <a:r>
                        <a:rPr lang="it">
                          <a:latin typeface="Calibri"/>
                          <a:ea typeface="Calibri"/>
                          <a:cs typeface="Calibri"/>
                          <a:sym typeface="Calibri"/>
                        </a:rPr>
                        <a:t> (una o due discipline caratterizzanti)</a:t>
                      </a:r>
                      <a:endParaRPr>
                        <a:latin typeface="Calibri"/>
                        <a:ea typeface="Calibri"/>
                        <a:cs typeface="Calibri"/>
                        <a:sym typeface="Calibri"/>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b="1" lang="it">
                          <a:latin typeface="Calibri"/>
                          <a:ea typeface="Calibri"/>
                          <a:cs typeface="Calibri"/>
                          <a:sym typeface="Calibri"/>
                        </a:rPr>
                        <a:t>Struttura interdisciplinare della prova</a:t>
                      </a:r>
                      <a:r>
                        <a:rPr lang="it">
                          <a:latin typeface="Calibri"/>
                          <a:ea typeface="Calibri"/>
                          <a:cs typeface="Calibri"/>
                          <a:sym typeface="Calibri"/>
                        </a:rPr>
                        <a:t>, cui concorrono i commissari degli insegnamenti dell’asse professionale e delle lingue straniere</a:t>
                      </a:r>
                      <a:endParaRPr>
                        <a:latin typeface="Calibri"/>
                        <a:ea typeface="Calibri"/>
                        <a:cs typeface="Calibri"/>
                        <a:sym typeface="Calibri"/>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601800" y="366500"/>
            <a:ext cx="7940400" cy="74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lang="it" sz="2300"/>
              <a:t>IMPIANTO NORMATIVO DELLA SECONDA PROVA </a:t>
            </a:r>
            <a:endParaRPr sz="2300"/>
          </a:p>
        </p:txBody>
      </p:sp>
      <p:sp>
        <p:nvSpPr>
          <p:cNvPr id="147" name="Google Shape;147;p16"/>
          <p:cNvSpPr txBox="1"/>
          <p:nvPr>
            <p:ph idx="1" type="body"/>
          </p:nvPr>
        </p:nvSpPr>
        <p:spPr>
          <a:xfrm>
            <a:off x="711950" y="988025"/>
            <a:ext cx="7830300" cy="37890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it" sz="5734"/>
              <a:t>Principio fondativo della prova per competenza negli IP: </a:t>
            </a:r>
            <a:endParaRPr sz="5734"/>
          </a:p>
          <a:p>
            <a:pPr indent="0" lvl="0" marL="0" rtl="0" algn="l">
              <a:spcBef>
                <a:spcPts val="1200"/>
              </a:spcBef>
              <a:spcAft>
                <a:spcPts val="0"/>
              </a:spcAft>
              <a:buNone/>
            </a:pPr>
            <a:r>
              <a:rPr b="1" lang="it" sz="5734"/>
              <a:t>DLgs 62/2017, art. 17 comm</a:t>
            </a:r>
            <a:r>
              <a:rPr b="1" lang="it" sz="5734"/>
              <a:t>a 8:</a:t>
            </a:r>
            <a:r>
              <a:rPr lang="it" sz="5734"/>
              <a:t> </a:t>
            </a:r>
            <a:r>
              <a:rPr lang="it" sz="5734"/>
              <a:t>«Nei percorsi dell'istruzione professionale</a:t>
            </a:r>
            <a:r>
              <a:rPr b="1" lang="it" sz="5734"/>
              <a:t> la seconda prova ha carattere pratico ed è tesa ad accertare le competenze professionali acquisite dal candidato</a:t>
            </a:r>
            <a:r>
              <a:rPr lang="it" sz="5734"/>
              <a:t>. Una parte della prova è predisposta dalla commissione d’esame in coerenza con le specificità del Piano dell'offerta formativa dell'istituzione scolastica». </a:t>
            </a:r>
            <a:endParaRPr sz="5734"/>
          </a:p>
          <a:p>
            <a:pPr indent="0" lvl="0" marL="0" rtl="0" algn="l">
              <a:spcBef>
                <a:spcPts val="1200"/>
              </a:spcBef>
              <a:spcAft>
                <a:spcPts val="0"/>
              </a:spcAft>
              <a:buNone/>
            </a:pPr>
            <a:r>
              <a:rPr lang="it" sz="5734"/>
              <a:t>Il riordino dell’istruzione professionale, dettato dal DLgs 61/2017, ha portato ad un superamento del vecchio impianto di seconda prova negli IP (DLgs 62/1017), che presentava le seguenti caratteristiche:</a:t>
            </a:r>
            <a:endParaRPr sz="5734"/>
          </a:p>
          <a:p>
            <a:pPr indent="-319627" lvl="0" marL="457200" rtl="0" algn="l">
              <a:spcBef>
                <a:spcPts val="1200"/>
              </a:spcBef>
              <a:spcAft>
                <a:spcPts val="0"/>
              </a:spcAft>
              <a:buSzPct val="100000"/>
              <a:buChar char="-"/>
            </a:pPr>
            <a:r>
              <a:rPr lang="it" sz="5734"/>
              <a:t>era costituita  da due parti (valutate con un unico punteggio finale), la prima ministeriale e la seconda predisposta dalla Commissione</a:t>
            </a:r>
            <a:endParaRPr sz="5734"/>
          </a:p>
          <a:p>
            <a:pPr indent="-319627" lvl="0" marL="457200" rtl="0" algn="l">
              <a:spcBef>
                <a:spcPts val="0"/>
              </a:spcBef>
              <a:spcAft>
                <a:spcPts val="0"/>
              </a:spcAft>
              <a:buSzPct val="100000"/>
              <a:buChar char="-"/>
            </a:pPr>
            <a:r>
              <a:rPr lang="it" sz="5734"/>
              <a:t>parte nazionale diversa a seconda di indirizzi, articolazioni, opzioni e singole curvature</a:t>
            </a:r>
            <a:endParaRPr sz="5734"/>
          </a:p>
          <a:p>
            <a:pPr indent="-319627" lvl="0" marL="457200" rtl="0" algn="l">
              <a:spcBef>
                <a:spcPts val="0"/>
              </a:spcBef>
              <a:spcAft>
                <a:spcPts val="0"/>
              </a:spcAft>
              <a:buSzPct val="100000"/>
              <a:buChar char="-"/>
            </a:pPr>
            <a:r>
              <a:rPr lang="it" sz="5734"/>
              <a:t>parte nazionale da svolgere appena trasmesso il plico; seconda parte da svolgere dopo il termine della prima o il giorno successivo.</a:t>
            </a:r>
            <a:endParaRPr sz="5734"/>
          </a:p>
          <a:p>
            <a:pPr indent="0" lvl="0" marL="0" rtl="0" algn="l">
              <a:spcBef>
                <a:spcPts val="1200"/>
              </a:spcBef>
              <a:spcAft>
                <a:spcPts val="0"/>
              </a:spcAft>
              <a:buNone/>
            </a:pPr>
            <a:r>
              <a:rPr lang="it" sz="5734"/>
              <a:t>I  </a:t>
            </a:r>
            <a:r>
              <a:rPr b="1" lang="it" sz="5734"/>
              <a:t>corsi serali di secondo livello dell’istruzione per adulti</a:t>
            </a:r>
            <a:r>
              <a:rPr lang="it" sz="5734"/>
              <a:t> con indirizzi IP, per i quali vige ancora il vecchio ordinamento, continueranno a svolgere la prova secondo l’assetto suindicato.</a:t>
            </a:r>
            <a:endParaRPr sz="5734"/>
          </a:p>
          <a:p>
            <a:pPr indent="0" lvl="0" marL="0" rtl="0" algn="l">
              <a:spcBef>
                <a:spcPts val="1200"/>
              </a:spcBef>
              <a:spcAft>
                <a:spcPts val="0"/>
              </a:spcAft>
              <a:buNone/>
            </a:pPr>
            <a:r>
              <a:t/>
            </a:r>
            <a:endParaRPr sz="1608"/>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907550" y="403275"/>
            <a:ext cx="7505700" cy="670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it"/>
              <a:t>LE NOVITA’ DEL DM 164/2022</a:t>
            </a:r>
            <a:endParaRPr/>
          </a:p>
        </p:txBody>
      </p:sp>
      <p:sp>
        <p:nvSpPr>
          <p:cNvPr id="153" name="Google Shape;153;p17"/>
          <p:cNvSpPr txBox="1"/>
          <p:nvPr>
            <p:ph idx="1" type="body"/>
          </p:nvPr>
        </p:nvSpPr>
        <p:spPr>
          <a:xfrm>
            <a:off x="610250" y="1074075"/>
            <a:ext cx="7803000" cy="36336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Clr>
                <a:srgbClr val="000000"/>
              </a:buClr>
              <a:buSzPct val="100000"/>
              <a:buFont typeface="Arial"/>
              <a:buNone/>
            </a:pPr>
            <a:r>
              <a:rPr lang="it" sz="1800">
                <a:solidFill>
                  <a:srgbClr val="616161"/>
                </a:solidFill>
                <a:latin typeface="Proxima Nova"/>
                <a:ea typeface="Proxima Nova"/>
                <a:cs typeface="Proxima Nova"/>
                <a:sym typeface="Proxima Nova"/>
              </a:rPr>
              <a:t>Con</a:t>
            </a:r>
            <a:r>
              <a:rPr lang="it" sz="1800">
                <a:solidFill>
                  <a:schemeClr val="accent2"/>
                </a:solidFill>
                <a:latin typeface="Proxima Nova"/>
                <a:ea typeface="Proxima Nova"/>
                <a:cs typeface="Proxima Nova"/>
                <a:sym typeface="Proxima Nova"/>
              </a:rPr>
              <a:t> </a:t>
            </a:r>
            <a:r>
              <a:rPr lang="it" sz="1800" u="sng">
                <a:solidFill>
                  <a:schemeClr val="accent2"/>
                </a:solidFill>
                <a:latin typeface="Proxima Nova"/>
                <a:ea typeface="Proxima Nova"/>
                <a:cs typeface="Proxima Nova"/>
                <a:sym typeface="Proxima Nova"/>
                <a:hlinkClick r:id="rId3">
                  <a:extLst>
                    <a:ext uri="{A12FA001-AC4F-418D-AE19-62706E023703}">
                      <ahyp:hlinkClr val="tx"/>
                    </a:ext>
                  </a:extLst>
                </a:hlinkClick>
              </a:rPr>
              <a:t>D.M. n. 164 del 15 giugno 2022</a:t>
            </a:r>
            <a:r>
              <a:rPr lang="it" sz="1800">
                <a:solidFill>
                  <a:srgbClr val="616161"/>
                </a:solidFill>
                <a:latin typeface="Proxima Nova"/>
                <a:ea typeface="Proxima Nova"/>
                <a:cs typeface="Proxima Nova"/>
                <a:sym typeface="Proxima Nova"/>
              </a:rPr>
              <a:t> sono stati emanati i nuovi QdR delle seconde prove, cui è seguita la </a:t>
            </a:r>
            <a:r>
              <a:rPr lang="it" sz="1800" u="sng">
                <a:solidFill>
                  <a:schemeClr val="accent2"/>
                </a:solidFill>
                <a:latin typeface="Proxima Nova"/>
                <a:ea typeface="Proxima Nova"/>
                <a:cs typeface="Proxima Nova"/>
                <a:sym typeface="Proxima Nova"/>
                <a:hlinkClick r:id="rId4">
                  <a:extLst>
                    <a:ext uri="{A12FA001-AC4F-418D-AE19-62706E023703}">
                      <ahyp:hlinkClr val="tx"/>
                    </a:ext>
                  </a:extLst>
                </a:hlinkClick>
              </a:rPr>
              <a:t>nota ministeriale n. 23988 del 19 settembre 2022</a:t>
            </a:r>
            <a:r>
              <a:rPr lang="it" sz="1800">
                <a:solidFill>
                  <a:srgbClr val="616161"/>
                </a:solidFill>
                <a:latin typeface="Proxima Nova"/>
                <a:ea typeface="Proxima Nova"/>
                <a:cs typeface="Proxima Nova"/>
                <a:sym typeface="Proxima Nova"/>
              </a:rPr>
              <a:t>. </a:t>
            </a:r>
            <a:endParaRPr sz="1800">
              <a:solidFill>
                <a:srgbClr val="616161"/>
              </a:solidFill>
              <a:latin typeface="Proxima Nova"/>
              <a:ea typeface="Proxima Nova"/>
              <a:cs typeface="Proxima Nova"/>
              <a:sym typeface="Proxima Nova"/>
            </a:endParaRPr>
          </a:p>
          <a:p>
            <a:pPr indent="0" lvl="0" marL="0" rtl="0" algn="l">
              <a:spcBef>
                <a:spcPts val="0"/>
              </a:spcBef>
              <a:spcAft>
                <a:spcPts val="0"/>
              </a:spcAft>
              <a:buClr>
                <a:srgbClr val="000000"/>
              </a:buClr>
              <a:buSzPct val="100000"/>
              <a:buFont typeface="Arial"/>
              <a:buNone/>
            </a:pPr>
            <a:r>
              <a:rPr lang="it" sz="1800">
                <a:solidFill>
                  <a:srgbClr val="616161"/>
                </a:solidFill>
                <a:latin typeface="Proxima Nova"/>
                <a:ea typeface="Proxima Nova"/>
                <a:cs typeface="Proxima Nova"/>
                <a:sym typeface="Proxima Nova"/>
              </a:rPr>
              <a:t>Tra le importanti novità:</a:t>
            </a:r>
            <a:endParaRPr sz="1800">
              <a:solidFill>
                <a:srgbClr val="616161"/>
              </a:solidFill>
              <a:latin typeface="Proxima Nova"/>
              <a:ea typeface="Proxima Nova"/>
              <a:cs typeface="Proxima Nova"/>
              <a:sym typeface="Proxima Nova"/>
            </a:endParaRPr>
          </a:p>
          <a:p>
            <a:pPr indent="-334327" lvl="0" marL="457200" rtl="0" algn="l">
              <a:spcBef>
                <a:spcPts val="0"/>
              </a:spcBef>
              <a:spcAft>
                <a:spcPts val="0"/>
              </a:spcAft>
              <a:buClr>
                <a:srgbClr val="616161"/>
              </a:buClr>
              <a:buSzPct val="100000"/>
              <a:buFont typeface="Proxima Nova"/>
              <a:buChar char="-"/>
            </a:pPr>
            <a:r>
              <a:rPr lang="it" sz="1800">
                <a:solidFill>
                  <a:srgbClr val="616161"/>
                </a:solidFill>
                <a:latin typeface="Proxima Nova"/>
                <a:ea typeface="Proxima Nova"/>
                <a:cs typeface="Proxima Nova"/>
                <a:sym typeface="Proxima Nova"/>
              </a:rPr>
              <a:t>l</a:t>
            </a:r>
            <a:r>
              <a:rPr lang="it" sz="1700">
                <a:solidFill>
                  <a:srgbClr val="616161"/>
                </a:solidFill>
                <a:latin typeface="Proxima Nova"/>
                <a:ea typeface="Proxima Nova"/>
                <a:cs typeface="Proxima Nova"/>
                <a:sym typeface="Proxima Nova"/>
              </a:rPr>
              <a:t>a </a:t>
            </a:r>
            <a:r>
              <a:rPr b="1" lang="it" sz="1700">
                <a:solidFill>
                  <a:srgbClr val="616161"/>
                </a:solidFill>
                <a:latin typeface="Proxima Nova"/>
                <a:ea typeface="Proxima Nova"/>
                <a:cs typeface="Proxima Nova"/>
                <a:sym typeface="Proxima Nova"/>
              </a:rPr>
              <a:t>seconda prova scritta sarà unica e predisposta dalla Commissione</a:t>
            </a:r>
            <a:r>
              <a:rPr lang="it" sz="1700">
                <a:solidFill>
                  <a:srgbClr val="616161"/>
                </a:solidFill>
                <a:latin typeface="Proxima Nova"/>
                <a:ea typeface="Proxima Nova"/>
                <a:cs typeface="Proxima Nova"/>
                <a:sym typeface="Proxima Nova"/>
              </a:rPr>
              <a:t>, sulla base delle indicazioni fornite dal MI con congruo anticipo (nuclei tematici e tipologia) e tenendo conto della declinazione adottata (ATECO) </a:t>
            </a:r>
            <a:endParaRPr sz="1700">
              <a:solidFill>
                <a:srgbClr val="616161"/>
              </a:solidFill>
              <a:latin typeface="Proxima Nova"/>
              <a:ea typeface="Proxima Nova"/>
              <a:cs typeface="Proxima Nova"/>
              <a:sym typeface="Proxima Nova"/>
            </a:endParaRPr>
          </a:p>
          <a:p>
            <a:pPr indent="-328453" lvl="0" marL="457200" rtl="0" algn="l">
              <a:spcBef>
                <a:spcPts val="0"/>
              </a:spcBef>
              <a:spcAft>
                <a:spcPts val="0"/>
              </a:spcAft>
              <a:buClr>
                <a:srgbClr val="616161"/>
              </a:buClr>
              <a:buSzPct val="100000"/>
              <a:buFont typeface="Proxima Nova"/>
              <a:buChar char="-"/>
            </a:pPr>
            <a:r>
              <a:rPr lang="it" sz="1700">
                <a:solidFill>
                  <a:srgbClr val="616161"/>
                </a:solidFill>
                <a:latin typeface="Proxima Nova"/>
                <a:ea typeface="Proxima Nova"/>
                <a:cs typeface="Proxima Nova"/>
                <a:sym typeface="Proxima Nova"/>
              </a:rPr>
              <a:t>rileverà lo sviluppo delle competenze correlate ai nuclei tematici fondamentali dell’</a:t>
            </a:r>
            <a:r>
              <a:rPr b="1" lang="it" sz="1700">
                <a:solidFill>
                  <a:srgbClr val="616161"/>
                </a:solidFill>
                <a:latin typeface="Proxima Nova"/>
                <a:ea typeface="Proxima Nova"/>
                <a:cs typeface="Proxima Nova"/>
                <a:sym typeface="Proxima Nova"/>
              </a:rPr>
              <a:t>asse scientifico, tecnologico e professionale </a:t>
            </a:r>
            <a:r>
              <a:rPr lang="it" sz="1700">
                <a:solidFill>
                  <a:srgbClr val="616161"/>
                </a:solidFill>
                <a:latin typeface="Proxima Nova"/>
                <a:ea typeface="Proxima Nova"/>
                <a:cs typeface="Proxima Nova"/>
                <a:sym typeface="Proxima Nova"/>
              </a:rPr>
              <a:t>e a quello dei linguaggi, per quanto concerne le lingue straniere (n</a:t>
            </a:r>
            <a:r>
              <a:rPr b="1" lang="it" sz="1700">
                <a:solidFill>
                  <a:srgbClr val="616161"/>
                </a:solidFill>
                <a:latin typeface="Proxima Nova"/>
                <a:ea typeface="Proxima Nova"/>
                <a:cs typeface="Proxima Nova"/>
                <a:sym typeface="Proxima Nova"/>
              </a:rPr>
              <a:t>on verranno più indicate le discipline caratterizzanti della seconda prova, ma avrà una struttura interdisciplinare)</a:t>
            </a:r>
            <a:endParaRPr sz="1700">
              <a:solidFill>
                <a:srgbClr val="616161"/>
              </a:solidFill>
              <a:latin typeface="Proxima Nova"/>
              <a:ea typeface="Proxima Nova"/>
              <a:cs typeface="Proxima Nova"/>
              <a:sym typeface="Proxima Nova"/>
            </a:endParaRPr>
          </a:p>
          <a:p>
            <a:pPr indent="-328453" lvl="0" marL="457200" rtl="0" algn="l">
              <a:spcBef>
                <a:spcPts val="0"/>
              </a:spcBef>
              <a:spcAft>
                <a:spcPts val="0"/>
              </a:spcAft>
              <a:buClr>
                <a:srgbClr val="616161"/>
              </a:buClr>
              <a:buSzPct val="100000"/>
              <a:buFont typeface="Proxima Nova"/>
              <a:buChar char="-"/>
            </a:pPr>
            <a:r>
              <a:rPr lang="it" sz="1700">
                <a:solidFill>
                  <a:srgbClr val="616161"/>
                </a:solidFill>
                <a:latin typeface="Proxima Nova"/>
                <a:ea typeface="Proxima Nova"/>
                <a:cs typeface="Proxima Nova"/>
                <a:sym typeface="Proxima Nova"/>
              </a:rPr>
              <a:t>si forniscono </a:t>
            </a:r>
            <a:r>
              <a:rPr b="1" lang="it" sz="1700">
                <a:solidFill>
                  <a:srgbClr val="616161"/>
                </a:solidFill>
                <a:latin typeface="Proxima Nova"/>
                <a:ea typeface="Proxima Nova"/>
                <a:cs typeface="Proxima Nova"/>
                <a:sym typeface="Proxima Nova"/>
              </a:rPr>
              <a:t>diverse tipologie di prove</a:t>
            </a:r>
            <a:r>
              <a:rPr lang="it" sz="1700">
                <a:solidFill>
                  <a:srgbClr val="616161"/>
                </a:solidFill>
                <a:latin typeface="Proxima Nova"/>
                <a:ea typeface="Proxima Nova"/>
                <a:cs typeface="Proxima Nova"/>
                <a:sym typeface="Proxima Nova"/>
              </a:rPr>
              <a:t> e la possibilità di svolgerla su due giorni, con parte laboratoriale; </a:t>
            </a:r>
            <a:endParaRPr sz="1700">
              <a:solidFill>
                <a:srgbClr val="616161"/>
              </a:solidFill>
              <a:latin typeface="Proxima Nova"/>
              <a:ea typeface="Proxima Nova"/>
              <a:cs typeface="Proxima Nova"/>
              <a:sym typeface="Proxima Nova"/>
            </a:endParaRPr>
          </a:p>
          <a:p>
            <a:pPr indent="-328453" lvl="0" marL="457200" rtl="0" algn="l">
              <a:spcBef>
                <a:spcPts val="0"/>
              </a:spcBef>
              <a:spcAft>
                <a:spcPts val="0"/>
              </a:spcAft>
              <a:buClr>
                <a:srgbClr val="616161"/>
              </a:buClr>
              <a:buSzPct val="100000"/>
              <a:buFont typeface="Proxima Nova"/>
              <a:buChar char="-"/>
            </a:pPr>
            <a:r>
              <a:rPr b="1" lang="it" sz="1700">
                <a:solidFill>
                  <a:srgbClr val="616161"/>
                </a:solidFill>
                <a:latin typeface="Proxima Nova"/>
                <a:ea typeface="Proxima Nova"/>
                <a:cs typeface="Proxima Nova"/>
                <a:sym typeface="Proxima Nova"/>
              </a:rPr>
              <a:t>criteri di valutazione nazionali, </a:t>
            </a:r>
            <a:r>
              <a:rPr lang="it" sz="1700">
                <a:solidFill>
                  <a:srgbClr val="616161"/>
                </a:solidFill>
                <a:latin typeface="Proxima Nova"/>
                <a:ea typeface="Proxima Nova"/>
                <a:cs typeface="Proxima Nova"/>
                <a:sym typeface="Proxima Nova"/>
              </a:rPr>
              <a:t>basati sugli</a:t>
            </a:r>
            <a:r>
              <a:rPr b="1" lang="it" sz="1700">
                <a:solidFill>
                  <a:srgbClr val="616161"/>
                </a:solidFill>
                <a:latin typeface="Proxima Nova"/>
                <a:ea typeface="Proxima Nova"/>
                <a:cs typeface="Proxima Nova"/>
                <a:sym typeface="Proxima Nova"/>
              </a:rPr>
              <a:t> </a:t>
            </a:r>
            <a:r>
              <a:rPr lang="it" sz="1700">
                <a:solidFill>
                  <a:srgbClr val="616161"/>
                </a:solidFill>
                <a:latin typeface="Proxima Nova"/>
                <a:ea typeface="Proxima Nova"/>
                <a:cs typeface="Proxima Nova"/>
                <a:sym typeface="Proxima Nova"/>
              </a:rPr>
              <a:t>obiettivi della prova, da declinare in descrittori nelle griglie di valutazione elaborate dalla Commissione.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583475"/>
            <a:ext cx="7505700" cy="680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it" sz="2600"/>
              <a:t>L’ORGANIZZAZIONE DELLA SECONDA PROVA</a:t>
            </a:r>
            <a:endParaRPr sz="2600"/>
          </a:p>
        </p:txBody>
      </p:sp>
      <p:sp>
        <p:nvSpPr>
          <p:cNvPr id="159" name="Google Shape;159;p18"/>
          <p:cNvSpPr txBox="1"/>
          <p:nvPr>
            <p:ph idx="1" type="body"/>
          </p:nvPr>
        </p:nvSpPr>
        <p:spPr>
          <a:xfrm>
            <a:off x="819150" y="1191425"/>
            <a:ext cx="7505700" cy="34146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it" sz="1600"/>
              <a:t>Per quanto concerne gli aspetti organizzativi di dettaglio, relativi alla trasmissione della parte ministeriale e alla predisposizione delle prove da parte delle commissioni, la </a:t>
            </a:r>
            <a:r>
              <a:rPr b="1" lang="it" sz="1600"/>
              <a:t>nota n. 23988 del 19 settembre 2022</a:t>
            </a:r>
            <a:r>
              <a:rPr lang="it" sz="1600"/>
              <a:t> specifica che questi saranno oggetto di successiva comunicazione e che sarà garantito alle commissioni un </a:t>
            </a:r>
            <a:r>
              <a:rPr b="1" lang="it" sz="1600"/>
              <a:t>tempo congruo</a:t>
            </a:r>
            <a:r>
              <a:rPr lang="it" sz="1600"/>
              <a:t> per l’elaborazione delle prove stesse.</a:t>
            </a:r>
            <a:endParaRPr sz="1600"/>
          </a:p>
          <a:p>
            <a:pPr indent="0" lvl="0" marL="0" rtl="0" algn="l">
              <a:spcBef>
                <a:spcPts val="1200"/>
              </a:spcBef>
              <a:spcAft>
                <a:spcPts val="0"/>
              </a:spcAft>
              <a:buNone/>
            </a:pPr>
            <a:r>
              <a:rPr lang="it" sz="1600"/>
              <a:t>Si può immaginare che:</a:t>
            </a:r>
            <a:endParaRPr sz="1600"/>
          </a:p>
          <a:p>
            <a:pPr indent="-330200" lvl="0" marL="457200" rtl="0" algn="l">
              <a:spcBef>
                <a:spcPts val="1200"/>
              </a:spcBef>
              <a:spcAft>
                <a:spcPts val="0"/>
              </a:spcAft>
              <a:buSzPts val="1600"/>
              <a:buChar char="-"/>
            </a:pPr>
            <a:r>
              <a:rPr lang="it" sz="1600"/>
              <a:t>qualora il plico venga inviato al mattino del giorno di svolgimento, la Commissione elaborerà una sola prova (con o senza la parte laboratoriale)</a:t>
            </a:r>
            <a:endParaRPr sz="1600"/>
          </a:p>
          <a:p>
            <a:pPr indent="-330200" lvl="0" marL="457200" rtl="0" algn="l">
              <a:spcBef>
                <a:spcPts val="0"/>
              </a:spcBef>
              <a:spcAft>
                <a:spcPts val="0"/>
              </a:spcAft>
              <a:buSzPts val="1600"/>
              <a:buChar char="-"/>
            </a:pPr>
            <a:r>
              <a:rPr lang="it" sz="1600"/>
              <a:t>qualora il plico venga inviato qualche giorno prima, la Commissione potrebbe dover elaborare più prove per l’estrazione da effettuare al mattino del giorno di svolgimento</a:t>
            </a:r>
            <a:endParaRPr sz="1600"/>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67125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it"/>
              <a:t>LA STRUTTURA DEI NUOVI QdR</a:t>
            </a:r>
            <a:endParaRPr/>
          </a:p>
        </p:txBody>
      </p:sp>
      <p:sp>
        <p:nvSpPr>
          <p:cNvPr id="165" name="Google Shape;165;p19"/>
          <p:cNvSpPr txBox="1"/>
          <p:nvPr>
            <p:ph idx="1" type="body"/>
          </p:nvPr>
        </p:nvSpPr>
        <p:spPr>
          <a:xfrm>
            <a:off x="819150" y="1496550"/>
            <a:ext cx="7505700" cy="2942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1700"/>
              <a:t>I nuovi </a:t>
            </a:r>
            <a:r>
              <a:rPr b="1" lang="it" sz="1700"/>
              <a:t>Quadri di riferimento per la redazione e lo svolgimento della seconda prova dell’esame di Stato</a:t>
            </a:r>
            <a:r>
              <a:rPr lang="it" sz="1700"/>
              <a:t>, allegati al DM 164/2022, contengono indicazioni su:</a:t>
            </a:r>
            <a:endParaRPr sz="1700"/>
          </a:p>
          <a:p>
            <a:pPr indent="-336550" lvl="0" marL="457200" rtl="0" algn="l">
              <a:spcBef>
                <a:spcPts val="1200"/>
              </a:spcBef>
              <a:spcAft>
                <a:spcPts val="0"/>
              </a:spcAft>
              <a:buSzPts val="1700"/>
              <a:buAutoNum type="arabicPeriod"/>
            </a:pPr>
            <a:r>
              <a:rPr lang="it" sz="1700"/>
              <a:t>Caratteristiche della prova d’esame e tipologie di prove</a:t>
            </a:r>
            <a:endParaRPr sz="1700"/>
          </a:p>
          <a:p>
            <a:pPr indent="-336550" lvl="0" marL="457200" rtl="0" algn="l">
              <a:spcBef>
                <a:spcPts val="0"/>
              </a:spcBef>
              <a:spcAft>
                <a:spcPts val="0"/>
              </a:spcAft>
              <a:buSzPts val="1700"/>
              <a:buAutoNum type="arabicPeriod"/>
            </a:pPr>
            <a:r>
              <a:rPr lang="it" sz="1700"/>
              <a:t>Durata e modalità di svolgimento</a:t>
            </a:r>
            <a:endParaRPr sz="1700"/>
          </a:p>
          <a:p>
            <a:pPr indent="-336550" lvl="0" marL="457200" rtl="0" algn="l">
              <a:spcBef>
                <a:spcPts val="0"/>
              </a:spcBef>
              <a:spcAft>
                <a:spcPts val="0"/>
              </a:spcAft>
              <a:buSzPts val="1700"/>
              <a:buAutoNum type="arabicPeriod"/>
            </a:pPr>
            <a:r>
              <a:rPr lang="it" sz="1700"/>
              <a:t>Nuclei tematici fondamentali d’indirizzo correlati alle competenze</a:t>
            </a:r>
            <a:endParaRPr sz="1700"/>
          </a:p>
          <a:p>
            <a:pPr indent="-336550" lvl="0" marL="457200" rtl="0" algn="l">
              <a:spcBef>
                <a:spcPts val="0"/>
              </a:spcBef>
              <a:spcAft>
                <a:spcPts val="0"/>
              </a:spcAft>
              <a:buSzPts val="1700"/>
              <a:buAutoNum type="arabicPeriod"/>
            </a:pPr>
            <a:r>
              <a:rPr lang="it" sz="1700"/>
              <a:t>Obiettivi della prova</a:t>
            </a:r>
            <a:endParaRPr sz="1700"/>
          </a:p>
          <a:p>
            <a:pPr indent="-336550" lvl="0" marL="457200" rtl="0" algn="l">
              <a:spcBef>
                <a:spcPts val="0"/>
              </a:spcBef>
              <a:spcAft>
                <a:spcPts val="0"/>
              </a:spcAft>
              <a:buSzPts val="1700"/>
              <a:buAutoNum type="arabicPeriod"/>
            </a:pPr>
            <a:r>
              <a:rPr lang="it" sz="1700"/>
              <a:t>Griglia di valutazione per l’attribuzione dei punteggi.</a:t>
            </a:r>
            <a:endParaRPr sz="17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1008050" y="552125"/>
            <a:ext cx="7201200" cy="885000"/>
          </a:xfrm>
          <a:prstGeom prst="rect">
            <a:avLst/>
          </a:prstGeom>
        </p:spPr>
        <p:txBody>
          <a:bodyPr anchorCtr="0" anchor="t" bIns="91425" lIns="91425" spcFirstLastPara="1" rIns="91425" wrap="square" tIns="91425">
            <a:normAutofit/>
          </a:bodyPr>
          <a:lstStyle/>
          <a:p>
            <a:pPr indent="-419100" lvl="0" marL="457200" rtl="0" algn="ctr">
              <a:spcBef>
                <a:spcPts val="0"/>
              </a:spcBef>
              <a:spcAft>
                <a:spcPts val="0"/>
              </a:spcAft>
              <a:buSzPts val="3000"/>
              <a:buAutoNum type="arabicPeriod"/>
            </a:pPr>
            <a:r>
              <a:rPr lang="it"/>
              <a:t>TIPOLOGIE DELLE PROVE</a:t>
            </a:r>
            <a:endParaRPr/>
          </a:p>
        </p:txBody>
      </p:sp>
      <p:sp>
        <p:nvSpPr>
          <p:cNvPr id="171" name="Google Shape;171;p20"/>
          <p:cNvSpPr txBox="1"/>
          <p:nvPr>
            <p:ph idx="1" type="body"/>
          </p:nvPr>
        </p:nvSpPr>
        <p:spPr>
          <a:xfrm>
            <a:off x="610250" y="1351250"/>
            <a:ext cx="7903500" cy="3225600"/>
          </a:xfrm>
          <a:prstGeom prst="rect">
            <a:avLst/>
          </a:prstGeom>
        </p:spPr>
        <p:txBody>
          <a:bodyPr anchorCtr="0" anchor="t" bIns="91425" lIns="91425" spcFirstLastPara="1" rIns="91425" wrap="square" tIns="91425">
            <a:normAutofit fontScale="55000" lnSpcReduction="20000"/>
          </a:bodyPr>
          <a:lstStyle/>
          <a:p>
            <a:pPr indent="0" lvl="0" marL="0" rtl="0" algn="l">
              <a:spcBef>
                <a:spcPts val="0"/>
              </a:spcBef>
              <a:spcAft>
                <a:spcPts val="0"/>
              </a:spcAft>
              <a:buNone/>
            </a:pPr>
            <a:r>
              <a:rPr lang="it" sz="3304"/>
              <a:t>I QdR presentano </a:t>
            </a:r>
            <a:r>
              <a:rPr b="1" lang="it" sz="3304"/>
              <a:t>4 tipologie di prove per ciascun indirizzo</a:t>
            </a:r>
            <a:r>
              <a:rPr lang="it" sz="3304"/>
              <a:t>, consistenti in vere e proprie prove di competenza che prevedono, a seconda dell’indirizzo:</a:t>
            </a:r>
            <a:endParaRPr sz="3304"/>
          </a:p>
          <a:p>
            <a:pPr indent="-344017" lvl="0" marL="457200" rtl="0" algn="l">
              <a:spcBef>
                <a:spcPts val="1200"/>
              </a:spcBef>
              <a:spcAft>
                <a:spcPts val="0"/>
              </a:spcAft>
              <a:buSzPct val="100000"/>
              <a:buChar char="-"/>
            </a:pPr>
            <a:r>
              <a:rPr lang="it" sz="3304"/>
              <a:t>elaborazione di progetti finalizzati alla promozione o all’innovazione</a:t>
            </a:r>
            <a:endParaRPr sz="3304"/>
          </a:p>
          <a:p>
            <a:pPr indent="-344017" lvl="0" marL="457200" rtl="0" algn="l">
              <a:spcBef>
                <a:spcPts val="0"/>
              </a:spcBef>
              <a:spcAft>
                <a:spcPts val="0"/>
              </a:spcAft>
              <a:buSzPct val="100000"/>
              <a:buChar char="-"/>
            </a:pPr>
            <a:r>
              <a:rPr lang="it" sz="3304"/>
              <a:t>progettazione delle fasi di realizzazione di un prodotto o di un servizio</a:t>
            </a:r>
            <a:endParaRPr sz="3304"/>
          </a:p>
          <a:p>
            <a:pPr indent="-344017" lvl="0" marL="457200" rtl="0" algn="l">
              <a:spcBef>
                <a:spcPts val="0"/>
              </a:spcBef>
              <a:spcAft>
                <a:spcPts val="0"/>
              </a:spcAft>
              <a:buSzPct val="100000"/>
              <a:buChar char="-"/>
            </a:pPr>
            <a:r>
              <a:rPr lang="it" sz="3304"/>
              <a:t>studi di casi in ambito professionale/aziendale</a:t>
            </a:r>
            <a:endParaRPr sz="3304"/>
          </a:p>
          <a:p>
            <a:pPr indent="-344017" lvl="0" marL="457200" rtl="0" algn="l">
              <a:spcBef>
                <a:spcPts val="0"/>
              </a:spcBef>
              <a:spcAft>
                <a:spcPts val="0"/>
              </a:spcAft>
              <a:buSzPct val="100000"/>
              <a:buChar char="-"/>
            </a:pPr>
            <a:r>
              <a:rPr lang="it" sz="3304"/>
              <a:t>analisi e soluzione di problematiche </a:t>
            </a:r>
            <a:endParaRPr sz="3304"/>
          </a:p>
          <a:p>
            <a:pPr indent="-344017" lvl="0" marL="457200" rtl="0" algn="l">
              <a:spcBef>
                <a:spcPts val="0"/>
              </a:spcBef>
              <a:spcAft>
                <a:spcPts val="0"/>
              </a:spcAft>
              <a:buSzPct val="100000"/>
              <a:buChar char="-"/>
            </a:pPr>
            <a:r>
              <a:rPr lang="it" sz="3304"/>
              <a:t>analisi ed elaborazione di temi o redazione di report/relazioni professionali/infografiche sulla base di documenti, tabelle e dati</a:t>
            </a:r>
            <a:endParaRPr sz="3304"/>
          </a:p>
          <a:p>
            <a:pPr indent="0" lvl="0" marL="457200" rtl="0" algn="l">
              <a:spcBef>
                <a:spcPts val="1200"/>
              </a:spcBef>
              <a:spcAft>
                <a:spcPts val="0"/>
              </a:spcAft>
              <a:buNone/>
            </a:pPr>
            <a:r>
              <a:t/>
            </a:r>
            <a:endParaRPr sz="2984"/>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1"/>
          <p:cNvSpPr txBox="1"/>
          <p:nvPr>
            <p:ph type="title"/>
          </p:nvPr>
        </p:nvSpPr>
        <p:spPr>
          <a:xfrm>
            <a:off x="819150" y="380650"/>
            <a:ext cx="7505700" cy="954600"/>
          </a:xfrm>
          <a:prstGeom prst="rect">
            <a:avLst/>
          </a:prstGeom>
        </p:spPr>
        <p:txBody>
          <a:bodyPr anchorCtr="0" anchor="t" bIns="91425" lIns="91425" spcFirstLastPara="1" rIns="91425" wrap="square" tIns="91425">
            <a:normAutofit/>
          </a:bodyPr>
          <a:lstStyle/>
          <a:p>
            <a:pPr indent="-419100" lvl="0" marL="457200" rtl="0" algn="ctr">
              <a:spcBef>
                <a:spcPts val="0"/>
              </a:spcBef>
              <a:spcAft>
                <a:spcPts val="0"/>
              </a:spcAft>
              <a:buSzPts val="3000"/>
              <a:buAutoNum type="arabicPeriod"/>
            </a:pPr>
            <a:r>
              <a:rPr lang="it"/>
              <a:t>TIPOLOGIE DELLE PROVE</a:t>
            </a:r>
            <a:endParaRPr/>
          </a:p>
        </p:txBody>
      </p:sp>
      <p:sp>
        <p:nvSpPr>
          <p:cNvPr id="177" name="Google Shape;177;p21"/>
          <p:cNvSpPr txBox="1"/>
          <p:nvPr>
            <p:ph idx="1" type="body"/>
          </p:nvPr>
        </p:nvSpPr>
        <p:spPr>
          <a:xfrm>
            <a:off x="653825" y="1031600"/>
            <a:ext cx="7788000" cy="3632400"/>
          </a:xfrm>
          <a:prstGeom prst="rect">
            <a:avLst/>
          </a:prstGeom>
        </p:spPr>
        <p:txBody>
          <a:bodyPr anchorCtr="0" anchor="t" bIns="91425" lIns="91425" spcFirstLastPara="1" rIns="91425" wrap="square" tIns="91425">
            <a:normAutofit fontScale="55000" lnSpcReduction="20000"/>
          </a:bodyPr>
          <a:lstStyle/>
          <a:p>
            <a:pPr indent="0" lvl="0" marL="0" rtl="0" algn="l">
              <a:spcBef>
                <a:spcPts val="0"/>
              </a:spcBef>
              <a:spcAft>
                <a:spcPts val="0"/>
              </a:spcAft>
              <a:buNone/>
            </a:pPr>
            <a:r>
              <a:rPr lang="it" sz="2984"/>
              <a:t>Si tratta di prove predisposte dalla Commissione sulla base delle tipologie e dei nuclei tematici indicati dal Ministero, finalizzate a rilevare “in modo integrato, di accertare le conoscenze, le abilità e le competenze attese in esito all’indirizzo e quelle caratterizzanti lo specifico percorso”. </a:t>
            </a:r>
            <a:endParaRPr sz="2984"/>
          </a:p>
          <a:p>
            <a:pPr indent="0" lvl="0" marL="0" rtl="0" algn="l">
              <a:spcBef>
                <a:spcPts val="1200"/>
              </a:spcBef>
              <a:spcAft>
                <a:spcPts val="0"/>
              </a:spcAft>
              <a:buNone/>
            </a:pPr>
            <a:r>
              <a:rPr lang="it" sz="2984"/>
              <a:t>Tali prove presentano le seguenti </a:t>
            </a:r>
            <a:r>
              <a:rPr b="1" lang="it" sz="2984"/>
              <a:t>caratteristiche tipiche dei compiti di realtà</a:t>
            </a:r>
            <a:r>
              <a:rPr lang="it" sz="2984"/>
              <a:t>: </a:t>
            </a:r>
            <a:endParaRPr sz="2984"/>
          </a:p>
          <a:p>
            <a:pPr indent="-332841" lvl="0" marL="457200" rtl="0" algn="l">
              <a:spcBef>
                <a:spcPts val="1200"/>
              </a:spcBef>
              <a:spcAft>
                <a:spcPts val="0"/>
              </a:spcAft>
              <a:buSzPct val="100000"/>
              <a:buChar char="-"/>
            </a:pPr>
            <a:r>
              <a:rPr lang="it" sz="2984"/>
              <a:t>sono inedite nel loro contenuto, per cui comportano un transfert ed una contestualizzazione di abilità e conoscenze ossia una dimostrazione di competenza di fronte ad un compito non noto</a:t>
            </a:r>
            <a:endParaRPr sz="2984"/>
          </a:p>
          <a:p>
            <a:pPr indent="-332841" lvl="0" marL="457200" rtl="0" algn="l">
              <a:spcBef>
                <a:spcPts val="0"/>
              </a:spcBef>
              <a:spcAft>
                <a:spcPts val="0"/>
              </a:spcAft>
              <a:buSzPct val="100000"/>
              <a:buChar char="-"/>
            </a:pPr>
            <a:r>
              <a:rPr lang="it" sz="2984"/>
              <a:t>presentano una situazione-problema da affrontare e risolvere</a:t>
            </a:r>
            <a:endParaRPr sz="2984"/>
          </a:p>
          <a:p>
            <a:pPr indent="-332841" lvl="0" marL="457200" rtl="0" algn="l">
              <a:spcBef>
                <a:spcPts val="0"/>
              </a:spcBef>
              <a:spcAft>
                <a:spcPts val="0"/>
              </a:spcAft>
              <a:buSzPct val="100000"/>
              <a:buChar char="-"/>
            </a:pPr>
            <a:r>
              <a:rPr lang="it" sz="2984"/>
              <a:t>consentono di esprimere interpretazioni, proposte, soluzioni originali e personali</a:t>
            </a:r>
            <a:endParaRPr sz="2984"/>
          </a:p>
          <a:p>
            <a:pPr indent="-332841" lvl="0" marL="457200" rtl="0" algn="l">
              <a:spcBef>
                <a:spcPts val="0"/>
              </a:spcBef>
              <a:spcAft>
                <a:spcPts val="0"/>
              </a:spcAft>
              <a:buSzPct val="100000"/>
              <a:buChar char="-"/>
            </a:pPr>
            <a:r>
              <a:rPr lang="it" sz="2984"/>
              <a:t>implicano l’utilizzo delle funzioni cognitive superiori legate ai processi di analisi, sintesi, comparazione, interpretazione, argomentazione, problematizzazione, progettazione e ideazione.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