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797675" cy="9926638"/>
  <p:defaultTextStyle>
    <a:defPPr>
      <a:defRPr lang="it-IT"/>
    </a:defPPr>
    <a:lvl1pPr algn="l" defTabSz="836613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17513" indent="39688" algn="l" defTabSz="836613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836613" indent="77788" algn="l" defTabSz="836613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255713" indent="115888" algn="l" defTabSz="836613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674813" indent="153988" algn="l" defTabSz="836613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F1FF"/>
    <a:srgbClr val="E7F9FF"/>
    <a:srgbClr val="01B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162" autoAdjust="0"/>
  </p:normalViewPr>
  <p:slideViewPr>
    <p:cSldViewPr>
      <p:cViewPr varScale="1">
        <p:scale>
          <a:sx n="103" d="100"/>
          <a:sy n="103" d="100"/>
        </p:scale>
        <p:origin x="1608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862" cy="495793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 defTabSz="80854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294" y="0"/>
            <a:ext cx="2945862" cy="495793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 defTabSz="808549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3173926-384F-408E-BB55-27A776F87455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2950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64" y="4714653"/>
            <a:ext cx="5438748" cy="4466756"/>
          </a:xfrm>
          <a:prstGeom prst="rect">
            <a:avLst/>
          </a:prstGeom>
        </p:spPr>
        <p:txBody>
          <a:bodyPr vert="horz" lIns="91403" tIns="45702" rIns="91403" bIns="45702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305"/>
            <a:ext cx="2945862" cy="495793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 defTabSz="80854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294" y="9429305"/>
            <a:ext cx="2945862" cy="495793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 defTabSz="808549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DB36963-BC82-4B24-AD6D-BF778380608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2874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36613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7513" algn="l" defTabSz="836613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36613" algn="l" defTabSz="836613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55713" algn="l" defTabSz="836613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74813" algn="l" defTabSz="836613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95119" algn="l" defTabSz="83804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14143" algn="l" defTabSz="83804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33167" algn="l" defTabSz="83804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52190" algn="l" defTabSz="83804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/>
          </a:p>
        </p:txBody>
      </p:sp>
      <p:sp>
        <p:nvSpPr>
          <p:cNvPr id="1536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807164" fontAlgn="base">
              <a:spcBef>
                <a:spcPct val="0"/>
              </a:spcBef>
              <a:spcAft>
                <a:spcPct val="0"/>
              </a:spcAft>
            </a:pPr>
            <a:fld id="{C2AA08F1-8202-4478-956D-BC2CDEE49F70}" type="slidenum">
              <a:rPr lang="it-IT"/>
              <a:pPr defTabSz="807164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/>
          </a:p>
        </p:txBody>
      </p:sp>
      <p:sp>
        <p:nvSpPr>
          <p:cNvPr id="1741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807164" fontAlgn="base">
              <a:spcBef>
                <a:spcPct val="0"/>
              </a:spcBef>
              <a:spcAft>
                <a:spcPct val="0"/>
              </a:spcAft>
            </a:pPr>
            <a:fld id="{D64AC030-1DDB-497A-9759-9603163C9EA1}" type="slidenum">
              <a:rPr lang="it-IT"/>
              <a:pPr defTabSz="807164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9"/>
            <a:ext cx="84201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1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9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38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570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760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95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14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33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52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DBFDD-17ED-4CBB-B4DB-029F93E51ED4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51E91-7E3F-4BFC-BD2E-02DD9904575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F0F8D-1E7D-4987-A70C-374ADE960356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20A43-9F81-4186-9815-2F3B07C8998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301" y="274642"/>
            <a:ext cx="652145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528A4-1DF5-4C5A-825F-760A4D05938A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6C495-98D2-437A-BF2B-42B21FFB107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50881-1344-4D15-976F-F0E8B5CC920E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CE4B2-986C-49A5-993B-2455E0B73EC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506" y="2906716"/>
            <a:ext cx="84201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90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380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570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760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9511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141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3316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5219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423B1-19FA-43E7-8759-91B7F2DBEE01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8B0D4-4105-492A-A264-9EC29F3939B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5551" y="1600203"/>
            <a:ext cx="437515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EFF37-B822-41F0-BA05-41ADEB6A36CF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680E0-F1BB-4C13-ABD2-F326AD6BBA6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9024" indent="0">
              <a:buNone/>
              <a:defRPr sz="1800" b="1"/>
            </a:lvl2pPr>
            <a:lvl3pPr marL="838048" indent="0">
              <a:buNone/>
              <a:defRPr sz="1600" b="1"/>
            </a:lvl3pPr>
            <a:lvl4pPr marL="1257071" indent="0">
              <a:buNone/>
              <a:defRPr sz="1500" b="1"/>
            </a:lvl4pPr>
            <a:lvl5pPr marL="1676095" indent="0">
              <a:buNone/>
              <a:defRPr sz="1500" b="1"/>
            </a:lvl5pPr>
            <a:lvl6pPr marL="2095119" indent="0">
              <a:buNone/>
              <a:defRPr sz="1500" b="1"/>
            </a:lvl6pPr>
            <a:lvl7pPr marL="2514143" indent="0">
              <a:buNone/>
              <a:defRPr sz="1500" b="1"/>
            </a:lvl7pPr>
            <a:lvl8pPr marL="2933167" indent="0">
              <a:buNone/>
              <a:defRPr sz="1500" b="1"/>
            </a:lvl8pPr>
            <a:lvl9pPr marL="3352190" indent="0">
              <a:buNone/>
              <a:defRPr sz="15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1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9024" indent="0">
              <a:buNone/>
              <a:defRPr sz="1800" b="1"/>
            </a:lvl2pPr>
            <a:lvl3pPr marL="838048" indent="0">
              <a:buNone/>
              <a:defRPr sz="1600" b="1"/>
            </a:lvl3pPr>
            <a:lvl4pPr marL="1257071" indent="0">
              <a:buNone/>
              <a:defRPr sz="1500" b="1"/>
            </a:lvl4pPr>
            <a:lvl5pPr marL="1676095" indent="0">
              <a:buNone/>
              <a:defRPr sz="1500" b="1"/>
            </a:lvl5pPr>
            <a:lvl6pPr marL="2095119" indent="0">
              <a:buNone/>
              <a:defRPr sz="1500" b="1"/>
            </a:lvl6pPr>
            <a:lvl7pPr marL="2514143" indent="0">
              <a:buNone/>
              <a:defRPr sz="1500" b="1"/>
            </a:lvl7pPr>
            <a:lvl8pPr marL="2933167" indent="0">
              <a:buNone/>
              <a:defRPr sz="1500" b="1"/>
            </a:lvl8pPr>
            <a:lvl9pPr marL="3352190" indent="0">
              <a:buNone/>
              <a:defRPr sz="15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1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F22E0-7043-4767-B685-1B4938569BCD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C2E0D-5C4F-4A11-9A50-EBD81B5C70B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BFC46-A462-4D26-813B-C941AF4E2412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FE565-19D6-4B4D-B3FE-DDF1F77F9B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B89E4-86A3-4CA5-814A-C329CEF7F29D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8428E-B25B-4B84-B1F9-3C5EE03ADFD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4" y="273050"/>
            <a:ext cx="3259005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31" cy="5853113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4" y="1435103"/>
            <a:ext cx="3259005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9024" indent="0">
              <a:buNone/>
              <a:defRPr sz="1100"/>
            </a:lvl2pPr>
            <a:lvl3pPr marL="838048" indent="0">
              <a:buNone/>
              <a:defRPr sz="900"/>
            </a:lvl3pPr>
            <a:lvl4pPr marL="1257071" indent="0">
              <a:buNone/>
              <a:defRPr sz="800"/>
            </a:lvl4pPr>
            <a:lvl5pPr marL="1676095" indent="0">
              <a:buNone/>
              <a:defRPr sz="800"/>
            </a:lvl5pPr>
            <a:lvl6pPr marL="2095119" indent="0">
              <a:buNone/>
              <a:defRPr sz="800"/>
            </a:lvl6pPr>
            <a:lvl7pPr marL="2514143" indent="0">
              <a:buNone/>
              <a:defRPr sz="800"/>
            </a:lvl7pPr>
            <a:lvl8pPr marL="2933167" indent="0">
              <a:buNone/>
              <a:defRPr sz="800"/>
            </a:lvl8pPr>
            <a:lvl9pPr marL="3352190" indent="0">
              <a:buNone/>
              <a:defRPr sz="8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85F32-33B3-430C-BCDA-0C0A96441B79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F1908-498C-40A0-A2B4-04E75207D4F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9024" indent="0">
              <a:buNone/>
              <a:defRPr sz="2600"/>
            </a:lvl2pPr>
            <a:lvl3pPr marL="838048" indent="0">
              <a:buNone/>
              <a:defRPr sz="2200"/>
            </a:lvl3pPr>
            <a:lvl4pPr marL="1257071" indent="0">
              <a:buNone/>
              <a:defRPr sz="1800"/>
            </a:lvl4pPr>
            <a:lvl5pPr marL="1676095" indent="0">
              <a:buNone/>
              <a:defRPr sz="1800"/>
            </a:lvl5pPr>
            <a:lvl6pPr marL="2095119" indent="0">
              <a:buNone/>
              <a:defRPr sz="1800"/>
            </a:lvl6pPr>
            <a:lvl7pPr marL="2514143" indent="0">
              <a:buNone/>
              <a:defRPr sz="1800"/>
            </a:lvl7pPr>
            <a:lvl8pPr marL="2933167" indent="0">
              <a:buNone/>
              <a:defRPr sz="1800"/>
            </a:lvl8pPr>
            <a:lvl9pPr marL="3352190" indent="0">
              <a:buNone/>
              <a:defRPr sz="18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9024" indent="0">
              <a:buNone/>
              <a:defRPr sz="1100"/>
            </a:lvl2pPr>
            <a:lvl3pPr marL="838048" indent="0">
              <a:buNone/>
              <a:defRPr sz="900"/>
            </a:lvl3pPr>
            <a:lvl4pPr marL="1257071" indent="0">
              <a:buNone/>
              <a:defRPr sz="800"/>
            </a:lvl4pPr>
            <a:lvl5pPr marL="1676095" indent="0">
              <a:buNone/>
              <a:defRPr sz="800"/>
            </a:lvl5pPr>
            <a:lvl6pPr marL="2095119" indent="0">
              <a:buNone/>
              <a:defRPr sz="800"/>
            </a:lvl6pPr>
            <a:lvl7pPr marL="2514143" indent="0">
              <a:buNone/>
              <a:defRPr sz="800"/>
            </a:lvl7pPr>
            <a:lvl8pPr marL="2933167" indent="0">
              <a:buNone/>
              <a:defRPr sz="800"/>
            </a:lvl8pPr>
            <a:lvl9pPr marL="3352190" indent="0">
              <a:buNone/>
              <a:defRPr sz="8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B05E9-E86D-4E63-9444-4223E00686C6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11A15-9C5F-4ED4-B31B-930854503EE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100000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805" tIns="41902" rIns="83805" bIns="419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805" tIns="41902" rIns="83805" bIns="419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83805" tIns="41902" rIns="83805" bIns="41902" rtlCol="0" anchor="ctr"/>
          <a:lstStyle>
            <a:lvl1pPr algn="l" defTabSz="838048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C746BE-F31B-4EE4-A6A2-1315841CF34F}" type="datetimeFigureOut">
              <a:rPr lang="it-IT"/>
              <a:pPr>
                <a:defRPr/>
              </a:pPr>
              <a:t>01/09/2025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83805" tIns="41902" rIns="83805" bIns="41902" rtlCol="0" anchor="ctr"/>
          <a:lstStyle>
            <a:lvl1pPr algn="ctr" defTabSz="838048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83805" tIns="41902" rIns="83805" bIns="41902" rtlCol="0" anchor="ctr"/>
          <a:lstStyle>
            <a:lvl1pPr algn="r" defTabSz="838048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EA2E383-19B1-405A-A38C-6FDC01B9756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836613" rtl="0" fontAlgn="base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36613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defTabSz="836613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defTabSz="836613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defTabSz="836613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57200" algn="ctr" defTabSz="836613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914400" algn="ctr" defTabSz="836613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371600" algn="ctr" defTabSz="836613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828800" algn="ctr" defTabSz="836613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12738" indent="-312738" algn="l" defTabSz="836613" rtl="0" fontAlgn="base">
        <a:spcBef>
          <a:spcPct val="20000"/>
        </a:spcBef>
        <a:spcAft>
          <a:spcPct val="0"/>
        </a:spcAft>
        <a:buFont typeface="Arial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9450" indent="-260350" algn="l" defTabSz="836613" rtl="0" fontAlgn="base">
        <a:spcBef>
          <a:spcPct val="20000"/>
        </a:spcBef>
        <a:spcAft>
          <a:spcPct val="0"/>
        </a:spcAft>
        <a:buFont typeface="Arial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46163" indent="-207963" algn="l" defTabSz="836613" rtl="0" fontAlgn="base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65263" indent="-207963" algn="l" defTabSz="836613" rtl="0" fontAlgn="base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84363" indent="-207963" algn="l" defTabSz="836613" rtl="0" fontAlgn="base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304631" indent="-209512" algn="l" defTabSz="83804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3655" indent="-209512" algn="l" defTabSz="83804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42679" indent="-209512" algn="l" defTabSz="83804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61702" indent="-209512" algn="l" defTabSz="83804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8380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9024" algn="l" defTabSz="8380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38048" algn="l" defTabSz="8380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57071" algn="l" defTabSz="8380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76095" algn="l" defTabSz="8380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119" algn="l" defTabSz="8380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14143" algn="l" defTabSz="8380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33167" algn="l" defTabSz="8380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52190" algn="l" defTabSz="8380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hyperlink" Target="mailto:claudio.maldina@poliziadistato.it" TargetMode="External"/><Relationship Id="rId18" Type="http://schemas.openxmlformats.org/officeDocument/2006/relationships/hyperlink" Target="mailto:marco.fazio@poliziadistato.it" TargetMode="External"/><Relationship Id="rId26" Type="http://schemas.openxmlformats.org/officeDocument/2006/relationships/hyperlink" Target="mailto:donatella.fantini@poliziadistato.it" TargetMode="External"/><Relationship Id="rId3" Type="http://schemas.openxmlformats.org/officeDocument/2006/relationships/image" Target="../media/image1.jpeg"/><Relationship Id="rId21" Type="http://schemas.openxmlformats.org/officeDocument/2006/relationships/hyperlink" Target="mailto:antonio.arillotta@poliziadistato.it" TargetMode="External"/><Relationship Id="rId7" Type="http://schemas.openxmlformats.org/officeDocument/2006/relationships/image" Target="../media/image5.png"/><Relationship Id="rId12" Type="http://schemas.openxmlformats.org/officeDocument/2006/relationships/hyperlink" Target="mailto:annamaria.uva@poliziadistato.it" TargetMode="External"/><Relationship Id="rId17" Type="http://schemas.openxmlformats.org/officeDocument/2006/relationships/hyperlink" Target="mailto:taylaholandamiro@poliziadistato.it" TargetMode="External"/><Relationship Id="rId25" Type="http://schemas.openxmlformats.org/officeDocument/2006/relationships/hyperlink" Target="mailto:antonella.cargnelutti@poliziadistato.it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mailto:federica.tinti@poliziadistato.it" TargetMode="External"/><Relationship Id="rId20" Type="http://schemas.openxmlformats.org/officeDocument/2006/relationships/hyperlink" Target="mailto:assunta.acampora@poliziadistato.it" TargetMode="External"/><Relationship Id="rId29" Type="http://schemas.openxmlformats.org/officeDocument/2006/relationships/image" Target="../media/image1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24" Type="http://schemas.openxmlformats.org/officeDocument/2006/relationships/hyperlink" Target="mailto:giuseppe.ardito@poliziadistato.it" TargetMode="External"/><Relationship Id="rId5" Type="http://schemas.openxmlformats.org/officeDocument/2006/relationships/image" Target="../media/image3.png"/><Relationship Id="rId15" Type="http://schemas.openxmlformats.org/officeDocument/2006/relationships/hyperlink" Target="mailto:antoniogavino.manunta@poliziadistato.it" TargetMode="External"/><Relationship Id="rId23" Type="http://schemas.openxmlformats.org/officeDocument/2006/relationships/hyperlink" Target="mailto:enrico.candini@poliziadistato.it" TargetMode="External"/><Relationship Id="rId28" Type="http://schemas.openxmlformats.org/officeDocument/2006/relationships/image" Target="../media/image10.jpeg"/><Relationship Id="rId10" Type="http://schemas.openxmlformats.org/officeDocument/2006/relationships/image" Target="../media/image8.jpeg"/><Relationship Id="rId19" Type="http://schemas.openxmlformats.org/officeDocument/2006/relationships/hyperlink" Target="mailto:michele.mele@poliziadistato.it" TargetMode="External"/><Relationship Id="rId31" Type="http://schemas.openxmlformats.org/officeDocument/2006/relationships/image" Target="../media/image13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hyperlink" Target="mailto:sabrina.trivisano@poliziadistato.it" TargetMode="External"/><Relationship Id="rId22" Type="http://schemas.openxmlformats.org/officeDocument/2006/relationships/hyperlink" Target="mailto:pierina.livieri@poliziadistato.it" TargetMode="External"/><Relationship Id="rId27" Type="http://schemas.openxmlformats.org/officeDocument/2006/relationships/hyperlink" Target="mailto:serena.russo@poliziadistato.it" TargetMode="External"/><Relationship Id="rId30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pn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9F13C878-BE22-4FE6-BB81-FD8B3E3880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79028">
            <a:off x="1102685" y="4264426"/>
            <a:ext cx="1935669" cy="14517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344" y="87894"/>
            <a:ext cx="2692424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0" y="63500"/>
            <a:ext cx="169863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3805" tIns="41902" rIns="83805" bIns="41902" anchor="ctr">
            <a:spAutoFit/>
          </a:bodyPr>
          <a:lstStyle/>
          <a:p>
            <a:endParaRPr lang="it-IT" dirty="0">
              <a:latin typeface="Calibri" pitchFamily="34" charset="0"/>
            </a:endParaRPr>
          </a:p>
        </p:txBody>
      </p:sp>
      <p:sp>
        <p:nvSpPr>
          <p:cNvPr id="14341" name="CasellaDiTesto 79"/>
          <p:cNvSpPr txBox="1">
            <a:spLocks noChangeArrowheads="1"/>
          </p:cNvSpPr>
          <p:nvPr/>
        </p:nvSpPr>
        <p:spPr bwMode="auto">
          <a:xfrm>
            <a:off x="6305550" y="2889250"/>
            <a:ext cx="1682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3805" tIns="41902" rIns="83805" bIns="41902">
            <a:spAutoFit/>
          </a:bodyPr>
          <a:lstStyle/>
          <a:p>
            <a:endParaRPr lang="it-IT" dirty="0"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4006" y="168282"/>
            <a:ext cx="720080" cy="8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Immagine 4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7020" y="6165304"/>
            <a:ext cx="520514" cy="564511"/>
          </a:xfrm>
          <a:prstGeom prst="rect">
            <a:avLst/>
          </a:prstGeom>
        </p:spPr>
      </p:pic>
      <p:pic>
        <p:nvPicPr>
          <p:cNvPr id="49" name="Immagin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3768" y="6234140"/>
            <a:ext cx="457979" cy="42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W:\TRAIN TO BE COOL\FOTO e LOGHI\VENETO\venice marathon\IMG-20171024-WA0001 (3)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83" y="4323250"/>
            <a:ext cx="1477593" cy="21454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-238670" y="168282"/>
            <a:ext cx="34563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j-ea"/>
                <a:cs typeface="+mj-cs"/>
              </a:rPr>
              <a:t>I risultati della ricerca scientifica</a:t>
            </a:r>
            <a:endParaRPr kumimoji="0" lang="it-IT" b="0" i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64" name="Immagine 63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538" y="821520"/>
            <a:ext cx="1068228" cy="386624"/>
          </a:xfrm>
          <a:prstGeom prst="rect">
            <a:avLst/>
          </a:prstGeom>
        </p:spPr>
      </p:pic>
      <p:sp>
        <p:nvSpPr>
          <p:cNvPr id="65" name="Rettangolo arrotondato 64"/>
          <p:cNvSpPr/>
          <p:nvPr/>
        </p:nvSpPr>
        <p:spPr>
          <a:xfrm rot="21148712">
            <a:off x="94297" y="875244"/>
            <a:ext cx="751387" cy="291744"/>
          </a:xfrm>
          <a:prstGeom prst="roundRect">
            <a:avLst/>
          </a:prstGeom>
          <a:noFill/>
          <a:ln w="25400" cap="flat" cmpd="sng" algn="ctr">
            <a:solidFill>
              <a:srgbClr val="C00000"/>
            </a:solidFill>
            <a:prstDash val="lg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PRIMA</a:t>
            </a:r>
          </a:p>
        </p:txBody>
      </p:sp>
      <p:pic>
        <p:nvPicPr>
          <p:cNvPr id="66" name="Immagine 65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1" y="1229698"/>
            <a:ext cx="430272" cy="314115"/>
          </a:xfrm>
          <a:prstGeom prst="rect">
            <a:avLst/>
          </a:prstGeom>
        </p:spPr>
      </p:pic>
      <p:pic>
        <p:nvPicPr>
          <p:cNvPr id="67" name="Immagine 66"/>
          <p:cNvPicPr>
            <a:picLocks noChangeAspect="1"/>
          </p:cNvPicPr>
          <p:nvPr/>
        </p:nvPicPr>
        <p:blipFill>
          <a:blip r:embed="rId11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05" y="1994846"/>
            <a:ext cx="392131" cy="323865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577036" y="1238503"/>
            <a:ext cx="26084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uLnTx/>
                <a:uFillTx/>
                <a:latin typeface="Arial Rounded MT Bold" panose="020F0704030504030204" pitchFamily="34" charset="0"/>
              </a:rPr>
              <a:t>Considerati «a rischio»: distrarsi al cellulare mentre sopraggiunge il treno; scherzare con gli amici vicino ai binari; attraversare i binari; camminare lungo i binari.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uLnTx/>
                <a:uFillTx/>
                <a:latin typeface="Arial Rounded MT Bold" panose="020F0704030504030204" pitchFamily="34" charset="0"/>
              </a:rPr>
              <a:t>Ok invece alle cuffiette, tanto il treno si vede arrivare… Ok anche alla salita «al volo», essendo spesso necessario aspettare molto per il treno successivo</a:t>
            </a:r>
            <a:r>
              <a:rPr kumimoji="0" lang="it-IT" sz="10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Arial Rounded MT Bold" panose="020F0704030504030204" pitchFamily="34" charset="0"/>
              </a:rPr>
              <a:t>.</a:t>
            </a:r>
          </a:p>
        </p:txBody>
      </p:sp>
      <p:sp>
        <p:nvSpPr>
          <p:cNvPr id="69" name="Rettangolo arrotondato 68"/>
          <p:cNvSpPr/>
          <p:nvPr/>
        </p:nvSpPr>
        <p:spPr>
          <a:xfrm rot="21073852">
            <a:off x="109315" y="2861968"/>
            <a:ext cx="708015" cy="291269"/>
          </a:xfrm>
          <a:prstGeom prst="roundRect">
            <a:avLst/>
          </a:prstGeom>
          <a:noFill/>
          <a:ln>
            <a:solidFill>
              <a:srgbClr val="C0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b="1" dirty="0">
                <a:solidFill>
                  <a:srgbClr val="C00000"/>
                </a:solidFill>
              </a:rPr>
              <a:t>DOPO</a:t>
            </a:r>
          </a:p>
        </p:txBody>
      </p:sp>
      <p:sp>
        <p:nvSpPr>
          <p:cNvPr id="7" name="Rettangolo 6"/>
          <p:cNvSpPr/>
          <p:nvPr/>
        </p:nvSpPr>
        <p:spPr>
          <a:xfrm>
            <a:off x="616887" y="3054350"/>
            <a:ext cx="25658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Rounded MT Bold" panose="020F0704030504030204" pitchFamily="34" charset="0"/>
              </a:rPr>
              <a:t>Utilità dell’incontro </a:t>
            </a:r>
            <a:r>
              <a:rPr kumimoji="0" lang="it-IT" sz="1000" b="0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Rounded MT Bold" panose="020F0704030504030204" pitchFamily="34" charset="0"/>
              </a:rPr>
              <a:t>(</a:t>
            </a:r>
            <a:r>
              <a:rPr kumimoji="0" lang="it-IT" sz="1000" b="1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Rounded MT Bold" panose="020F0704030504030204" pitchFamily="34" charset="0"/>
              </a:rPr>
              <a:t>94%</a:t>
            </a:r>
            <a:r>
              <a:rPr kumimoji="0" lang="it-IT" sz="1000" b="0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Rounded MT Bold" panose="020F0704030504030204" pitchFamily="34" charset="0"/>
              </a:rPr>
              <a:t>): i contenuti sono stati ritenuti chiari ed istruttivi; allo stesso tempo la ricerca ha dimostrato una </a:t>
            </a:r>
            <a:r>
              <a:rPr kumimoji="0" lang="it-IT" sz="1000" b="1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Rounded MT Bold" panose="020F0704030504030204" pitchFamily="34" charset="0"/>
              </a:rPr>
              <a:t>più consapevole ed attenta individuazione dei profili di rischio</a:t>
            </a:r>
            <a:r>
              <a:rPr kumimoji="0" lang="it-IT" sz="10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Rounded MT Bold" panose="020F0704030504030204" pitchFamily="34" charset="0"/>
              </a:rPr>
              <a:t>.</a:t>
            </a:r>
          </a:p>
        </p:txBody>
      </p:sp>
      <p:pic>
        <p:nvPicPr>
          <p:cNvPr id="27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263" y="63500"/>
            <a:ext cx="2692424" cy="528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ttangolo 2"/>
          <p:cNvSpPr/>
          <p:nvPr/>
        </p:nvSpPr>
        <p:spPr>
          <a:xfrm>
            <a:off x="3838210" y="170455"/>
            <a:ext cx="24032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kern="0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Contatti: i referenti  </a:t>
            </a:r>
            <a:endParaRPr lang="it-IT" dirty="0"/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3502910" y="464157"/>
            <a:ext cx="3081130" cy="6494740"/>
          </a:xfrm>
          <a:prstGeom prst="roundRect">
            <a:avLst>
              <a:gd name="adj" fmla="val 3847"/>
            </a:avLst>
          </a:prstGeom>
          <a:solidFill>
            <a:srgbClr val="5B9BD5">
              <a:lumMod val="40000"/>
              <a:lumOff val="60000"/>
            </a:srgb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Verdana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le Marche, Umbria e Abruzzo</a:t>
            </a:r>
          </a:p>
          <a:p>
            <a:pPr marL="174625" marR="0" lvl="0" indent="-174625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- tel.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071/214971</a:t>
            </a:r>
          </a:p>
          <a:p>
            <a:pPr marL="174625" marR="0" lvl="0" indent="-174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la Puglia, Basilicata e Molise</a:t>
            </a:r>
          </a:p>
          <a:p>
            <a:pPr marL="174625" marR="0" lvl="0" indent="-174625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lang="it-IT" sz="800" b="1" noProof="0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Annamaria </a:t>
            </a:r>
            <a:r>
              <a:rPr lang="it-IT" sz="800" b="1" noProof="0" dirty="0" err="1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Uv</a:t>
            </a: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a </a:t>
            </a:r>
            <a:r>
              <a:rPr lang="it-IT" sz="800" b="1" noProof="0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  <a:hlinkClick r:id="rId12"/>
              </a:rPr>
              <a:t>annamaria.uva@poliziadistato.it</a:t>
            </a:r>
            <a:r>
              <a:rPr lang="it-IT" sz="800" b="1" noProof="0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</a:t>
            </a: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- tel.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080/5222901   </a:t>
            </a:r>
          </a:p>
          <a:p>
            <a:pPr marL="174625" marR="0" lvl="0" indent="-174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l’Emilia Romagna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Claudio Maldina </a:t>
            </a: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  <a:hlinkClick r:id="rId13"/>
              </a:rPr>
              <a:t>claudio.maldina@poliziadistato.it</a:t>
            </a: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</a:t>
            </a:r>
            <a:r>
              <a:rPr lang="it-IT" sz="800" b="1" dirty="0" err="1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Trivisano</a:t>
            </a: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Sabrina Tel 3346905240 </a:t>
            </a: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  <a:hlinkClick r:id="rId14"/>
              </a:rPr>
              <a:t>sabrina.trivisano@poliziadistato.it</a:t>
            </a:r>
            <a:endParaRPr lang="it-IT" sz="800" b="1" dirty="0">
              <a:solidFill>
                <a:srgbClr val="002060"/>
              </a:solidFill>
              <a:latin typeface="Calibri" panose="020F0502020204030204"/>
              <a:ea typeface="Verdana" pitchFamily="34" charset="0"/>
              <a:cs typeface="Arial" pitchFamily="34" charset="0"/>
            </a:endParaRP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– tel. 051/42030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la Sardegna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Antonio</a:t>
            </a:r>
            <a:r>
              <a:rPr lang="it-IT" sz="11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</a:t>
            </a:r>
            <a:r>
              <a:rPr lang="it-IT" sz="9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Manunta </a:t>
            </a: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  <a:hlinkClick r:id="rId15"/>
              </a:rPr>
              <a:t>antoniogavino.manunta@poliziadistato.it</a:t>
            </a: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tel. 070/6794006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la Toscana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Federica Tinti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  <a:hlinkClick r:id="rId16"/>
              </a:rPr>
              <a:t>federica.tinti@poliziadistato.it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 – tel. 055/211012 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900" b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Tayla</a:t>
            </a:r>
            <a:r>
              <a:rPr kumimoji="0" lang="it-IT" sz="900" b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 Jolanda D’Aniello 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la Liguria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1000" i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      </a:t>
            </a:r>
            <a:r>
              <a:rPr lang="it-IT" sz="1000" i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  <a:hlinkClick r:id="rId17"/>
              </a:rPr>
              <a:t>taylaholandamiro@poliziadistato.it</a:t>
            </a:r>
            <a:r>
              <a:rPr lang="it-IT" sz="1000" i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tel. 010/2745111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la Lombardia</a:t>
            </a:r>
          </a:p>
          <a:p>
            <a:pPr marL="174625" marR="0" lvl="0" indent="-174625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Marco Fazio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  <a:hlinkClick r:id="rId18"/>
              </a:rPr>
              <a:t>marco.fazio@poliziadistato.it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   </a:t>
            </a:r>
          </a:p>
          <a:p>
            <a:pPr marL="174625" marR="0" lvl="0" indent="-174625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tel. 02/27002380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la Campania</a:t>
            </a:r>
          </a:p>
          <a:p>
            <a:pPr marL="174625" marR="0" lvl="0" indent="-174625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Michele Mele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  <a:hlinkClick r:id="rId19"/>
              </a:rPr>
              <a:t>michele.mele@poliziadistato.it</a:t>
            </a:r>
            <a:endParaRPr kumimoji="0" lang="it-IT" sz="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Verdana" pitchFamily="34" charset="0"/>
              <a:cs typeface="Arial" pitchFamily="34" charset="0"/>
            </a:endParaRPr>
          </a:p>
          <a:p>
            <a:pPr marL="174625" marR="0" lvl="0" indent="-174625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tel. 081/2441111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la Sicilia</a:t>
            </a:r>
          </a:p>
          <a:p>
            <a:pPr marL="174625" marR="0" lvl="0" indent="-174625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Assunta Acampora </a:t>
            </a: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  <a:hlinkClick r:id="rId20"/>
              </a:rPr>
              <a:t>assunta.acampora@poliziadistato.it</a:t>
            </a: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</a:t>
            </a:r>
          </a:p>
          <a:p>
            <a:pPr marL="174625" marR="0" lvl="0" indent="-174625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	tel.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090/6783911</a:t>
            </a:r>
          </a:p>
          <a:p>
            <a:pPr marL="174625" marR="0" lvl="0" indent="-174625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la Calabria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Antonio </a:t>
            </a:r>
            <a:r>
              <a:rPr kumimoji="0" lang="it-IT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Arilotta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  <a:hlinkClick r:id="rId21"/>
              </a:rPr>
              <a:t>antonio.arillotta@poliziadistato.it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 – tel. 0965/812177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il Lazio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Pierina Livieri/Enrico </a:t>
            </a:r>
            <a:r>
              <a:rPr kumimoji="0" lang="it-IT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Candini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 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  <a:hlinkClick r:id="rId22"/>
              </a:rPr>
              <a:t>pierina.livieri@poliziadistato.it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  <a:hlinkClick r:id="rId23"/>
              </a:rPr>
              <a:t>enrico.candini@poliziadistato.it</a:t>
            </a:r>
            <a:endParaRPr kumimoji="0" lang="it-IT" sz="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Verdana" pitchFamily="34" charset="0"/>
              <a:cs typeface="Arial" pitchFamily="34" charset="0"/>
            </a:endParaRP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        </a:t>
            </a:r>
            <a:r>
              <a:rPr kumimoji="0" lang="it-IT" sz="8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 tel.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06/4620341</a:t>
            </a:r>
          </a:p>
          <a:p>
            <a:pPr marL="174625" marR="0" lvl="0" indent="-174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il Piemonte e Valle d’Aosta</a:t>
            </a:r>
          </a:p>
          <a:p>
            <a:pPr marL="174625" marR="0" lvl="0" indent="-174625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Giuseppe Ardito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  <a:hlinkClick r:id="rId24"/>
              </a:rPr>
              <a:t>giuseppe.ardito@poliziadistato.it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  </a:t>
            </a:r>
          </a:p>
          <a:p>
            <a:pPr marL="174625" marR="0" lvl="0" indent="-174625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800" b="1" dirty="0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tel. 011/6507216</a:t>
            </a:r>
          </a:p>
          <a:p>
            <a:pPr marL="174625" marR="0" lvl="0" indent="-174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il Friuli Venezia Giulia 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Paolo Taverna paolo.taverna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  <a:hlinkClick r:id="rId25"/>
              </a:rPr>
              <a:t>@poliziadistato.it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  tel. 040/3794934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il Veneto</a:t>
            </a: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Donatella Fantini </a:t>
            </a:r>
            <a:r>
              <a:rPr kumimoji="0" lang="it-IT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  <a:hlinkClick r:id="rId26"/>
              </a:rPr>
              <a:t>donatella.fantini@poliziadistato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  <a:hlinkClick r:id="rId26"/>
              </a:rPr>
              <a:t>.</a:t>
            </a:r>
            <a:r>
              <a:rPr lang="it-IT" sz="800" b="1" dirty="0" err="1">
                <a:solidFill>
                  <a:srgbClr val="002060"/>
                </a:solidFill>
                <a:latin typeface="Calibri" panose="020F0502020204030204"/>
                <a:ea typeface="Verdana" pitchFamily="34" charset="0"/>
                <a:cs typeface="Arial" pitchFamily="34" charset="0"/>
                <a:hlinkClick r:id="rId26"/>
              </a:rPr>
              <a:t>it</a:t>
            </a:r>
            <a:endParaRPr lang="it-IT" sz="800" b="1" dirty="0">
              <a:solidFill>
                <a:srgbClr val="002060"/>
              </a:solidFill>
              <a:latin typeface="Calibri" panose="020F0502020204030204"/>
              <a:ea typeface="Verdana" pitchFamily="34" charset="0"/>
              <a:cs typeface="Arial" pitchFamily="34" charset="0"/>
            </a:endParaRPr>
          </a:p>
          <a:p>
            <a:pPr marL="174625" marR="0" lvl="0" indent="-1746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        – tel. 041/54451111</a:t>
            </a:r>
          </a:p>
          <a:p>
            <a:pPr marL="174625" marR="0" lvl="0" indent="-174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Compartimento per Verona e Trentino Alto Adige</a:t>
            </a:r>
          </a:p>
          <a:p>
            <a:pPr marL="174625" marR="0" lvl="0" indent="-174625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	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Serena Russo 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  <a:hlinkClick r:id="rId27"/>
              </a:rPr>
              <a:t>serena.russo@poliziadistato.it</a:t>
            </a: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Verdana" pitchFamily="34" charset="0"/>
                <a:cs typeface="Arial" pitchFamily="34" charset="0"/>
              </a:rPr>
              <a:t> tel. 045/8054611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602" y="5285751"/>
            <a:ext cx="1909050" cy="144073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Immagine 34"/>
          <p:cNvPicPr>
            <a:picLocks noChangeAspect="1"/>
          </p:cNvPicPr>
          <p:nvPr/>
        </p:nvPicPr>
        <p:blipFill>
          <a:blip r:embed="rId2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55219">
            <a:off x="67984" y="3244475"/>
            <a:ext cx="525079" cy="502249"/>
          </a:xfrm>
          <a:prstGeom prst="rect">
            <a:avLst/>
          </a:prstGeom>
        </p:spPr>
      </p:pic>
      <p:sp>
        <p:nvSpPr>
          <p:cNvPr id="8" name="Rettangolo 7"/>
          <p:cNvSpPr/>
          <p:nvPr/>
        </p:nvSpPr>
        <p:spPr>
          <a:xfrm>
            <a:off x="7157020" y="1242111"/>
            <a:ext cx="24765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it-IT" b="1" i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La Polizia Ferroviaria</a:t>
            </a:r>
          </a:p>
          <a:p>
            <a:pPr algn="ctr" defTabSz="914400"/>
            <a:r>
              <a:rPr lang="it-IT" b="1" i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presenta…</a:t>
            </a:r>
            <a:endParaRPr lang="en-GB" b="1" i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6871324" y="4961198"/>
            <a:ext cx="28803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b="1" i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Progetto di educazione </a:t>
            </a:r>
          </a:p>
          <a:p>
            <a:pPr algn="ctr"/>
            <a:r>
              <a:rPr lang="it-IT" sz="1400" b="1" i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alla legalità e alla sicurezza ferroviaria rivolto agli studenti</a:t>
            </a:r>
          </a:p>
          <a:p>
            <a:pPr algn="ctr"/>
            <a:r>
              <a:rPr lang="it-IT" sz="1400" b="1" i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in collaborazione con il MIM</a:t>
            </a:r>
          </a:p>
        </p:txBody>
      </p:sp>
      <p:pic>
        <p:nvPicPr>
          <p:cNvPr id="28" name="Picture 2" descr="C:\Users\barbara.caccia\AppData\Local\Microsoft\Windows\Temporary Internet Files\Content.Outlook\KORQ4XJT\IMG-20200202-WA0000.jpg">
            <a:extLst>
              <a:ext uri="{FF2B5EF4-FFF2-40B4-BE49-F238E27FC236}">
                <a16:creationId xmlns:a16="http://schemas.microsoft.com/office/drawing/2014/main" id="{A252009F-018B-4FCC-BE9E-2B042E902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123" y="2368012"/>
            <a:ext cx="3081130" cy="22384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2" descr="Paint Scratch">
            <a:extLst>
              <a:ext uri="{FF2B5EF4-FFF2-40B4-BE49-F238E27FC236}">
                <a16:creationId xmlns:a16="http://schemas.microsoft.com/office/drawing/2014/main" id="{52BDFFB8-8607-47C8-925F-FAD3A298CE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822" y="4070013"/>
            <a:ext cx="2871328" cy="274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224" y="85796"/>
            <a:ext cx="2808312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863" y="121534"/>
            <a:ext cx="28083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3500"/>
            <a:ext cx="169863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3805" tIns="41902" rIns="83805" bIns="41902" anchor="ctr">
            <a:spAutoFit/>
          </a:bodyPr>
          <a:lstStyle/>
          <a:p>
            <a:endParaRPr lang="it-IT">
              <a:latin typeface="Calibri" pitchFamily="34" charset="0"/>
            </a:endParaRPr>
          </a:p>
        </p:txBody>
      </p:sp>
      <p:sp>
        <p:nvSpPr>
          <p:cNvPr id="16388" name="CasellaDiTesto 79"/>
          <p:cNvSpPr txBox="1">
            <a:spLocks noChangeArrowheads="1"/>
          </p:cNvSpPr>
          <p:nvPr/>
        </p:nvSpPr>
        <p:spPr bwMode="auto">
          <a:xfrm>
            <a:off x="6305550" y="2889250"/>
            <a:ext cx="1682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3805" tIns="41902" rIns="83805" bIns="41902">
            <a:spAutoFit/>
          </a:bodyPr>
          <a:lstStyle/>
          <a:p>
            <a:endParaRPr lang="it-IT">
              <a:latin typeface="Calibri" pitchFamily="34" charset="0"/>
            </a:endParaRPr>
          </a:p>
        </p:txBody>
      </p:sp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188640"/>
            <a:ext cx="2975000" cy="929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CasellaDiTesto 35"/>
          <p:cNvSpPr txBox="1"/>
          <p:nvPr/>
        </p:nvSpPr>
        <p:spPr>
          <a:xfrm>
            <a:off x="-101040" y="299300"/>
            <a:ext cx="3253840" cy="7489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584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1" u="none" strike="noStrike" kern="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sym typeface="Marker Felt"/>
              </a:rPr>
              <a:t>Train…to be cool</a:t>
            </a:r>
          </a:p>
          <a:p>
            <a:pPr marL="0" marR="0" lvl="0" indent="0" algn="ctr" defTabSz="584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1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sym typeface="Marker Felt"/>
              </a:rPr>
              <a:t>Dal 2014</a:t>
            </a:r>
          </a:p>
        </p:txBody>
      </p:sp>
      <p:pic>
        <p:nvPicPr>
          <p:cNvPr id="43" name="Picture 5" descr="W:\TRAIN TO BE COOL\FOTO e LOGHI\GENOVA\20190312_TTBC_Spotorno\DSC_0278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632" y="1183140"/>
            <a:ext cx="1571302" cy="105867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4" name="Gruppo 43"/>
          <p:cNvGrpSpPr/>
          <p:nvPr/>
        </p:nvGrpSpPr>
        <p:grpSpPr>
          <a:xfrm>
            <a:off x="263495" y="2219821"/>
            <a:ext cx="1360500" cy="2151321"/>
            <a:chOff x="149701" y="437323"/>
            <a:chExt cx="2145881" cy="3387441"/>
          </a:xfrm>
        </p:grpSpPr>
        <p:sp>
          <p:nvSpPr>
            <p:cNvPr id="45" name="Operazione manuale 44"/>
            <p:cNvSpPr/>
            <p:nvPr/>
          </p:nvSpPr>
          <p:spPr>
            <a:xfrm rot="16200000">
              <a:off x="-551402" y="1138426"/>
              <a:ext cx="3387441" cy="1985236"/>
            </a:xfrm>
            <a:prstGeom prst="flowChartManualOperation">
              <a:avLst/>
            </a:prstGeom>
            <a:solidFill>
              <a:srgbClr val="F79646">
                <a:lumMod val="60000"/>
                <a:lumOff val="40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txBody>
            <a:bodyPr/>
            <a:lstStyle/>
            <a:p>
              <a:endParaRPr lang="it-IT"/>
            </a:p>
          </p:txBody>
        </p:sp>
        <p:sp>
          <p:nvSpPr>
            <p:cNvPr id="46" name="Operazione manuale 4"/>
            <p:cNvSpPr/>
            <p:nvPr/>
          </p:nvSpPr>
          <p:spPr>
            <a:xfrm>
              <a:off x="162658" y="1094524"/>
              <a:ext cx="2132924" cy="207303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88900" tIns="0" rIns="88900" bIns="0" numCol="1" spcCol="1270" anchor="ctr" anchorCtr="0">
              <a:noAutofit/>
            </a:bodyPr>
            <a:lstStyle/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+mn-ea"/>
                  <a:cs typeface="+mn-cs"/>
                </a:rPr>
                <a:t>ANALISI FENOMENO INCIDENTALE</a:t>
              </a:r>
            </a:p>
            <a:p>
              <a:pPr marL="171450" marR="0" lvl="0" indent="-171450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GB" sz="900" b="1" dirty="0" err="1">
                  <a:solidFill>
                    <a:schemeClr val="accent6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Molti</a:t>
              </a:r>
              <a:r>
                <a:rPr lang="en-GB" sz="900" b="1" dirty="0">
                  <a:solidFill>
                    <a:schemeClr val="accent6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GB" sz="900" b="1" dirty="0" err="1">
                  <a:solidFill>
                    <a:schemeClr val="accent6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giovani</a:t>
              </a:r>
              <a:r>
                <a:rPr lang="en-GB" sz="900" b="1" dirty="0">
                  <a:solidFill>
                    <a:schemeClr val="accent6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GB" sz="900" b="1" dirty="0" err="1">
                  <a:solidFill>
                    <a:schemeClr val="accent6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coinvolti</a:t>
              </a:r>
              <a:endParaRPr lang="en-GB" sz="900" b="1" dirty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endParaRPr>
            </a:p>
            <a:p>
              <a:pPr marL="171450" marR="0" lvl="0" indent="-171450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9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Tra</a:t>
              </a: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le cause: </a:t>
              </a:r>
              <a:r>
                <a:rPr kumimoji="0" lang="en-GB" sz="9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distrazioni</a:t>
              </a:r>
              <a:r>
                <a:rPr lang="en-GB" sz="900" b="1" dirty="0">
                  <a:solidFill>
                    <a:schemeClr val="accent6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, </a:t>
              </a: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       </a:t>
              </a:r>
              <a:r>
                <a:rPr kumimoji="0" lang="en-GB" sz="9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sottovalutazione</a:t>
              </a: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del  </a:t>
              </a:r>
              <a:r>
                <a:rPr kumimoji="0" lang="en-GB" sz="9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pericolo</a:t>
              </a: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, </a:t>
              </a:r>
              <a:r>
                <a:rPr lang="en-GB" sz="900" b="1" dirty="0" err="1">
                  <a:solidFill>
                    <a:schemeClr val="accent6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sfida</a:t>
              </a: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.</a:t>
              </a:r>
            </a:p>
          </p:txBody>
        </p:sp>
      </p:grpSp>
      <p:grpSp>
        <p:nvGrpSpPr>
          <p:cNvPr id="47" name="Gruppo 46"/>
          <p:cNvGrpSpPr/>
          <p:nvPr/>
        </p:nvGrpSpPr>
        <p:grpSpPr>
          <a:xfrm>
            <a:off x="1732087" y="2204864"/>
            <a:ext cx="1446200" cy="2635349"/>
            <a:chOff x="1900031" y="-1357997"/>
            <a:chExt cx="2753356" cy="8005420"/>
          </a:xfrm>
        </p:grpSpPr>
        <p:sp>
          <p:nvSpPr>
            <p:cNvPr id="48" name="Operazione manuale 47"/>
            <p:cNvSpPr/>
            <p:nvPr/>
          </p:nvSpPr>
          <p:spPr>
            <a:xfrm rot="16200000">
              <a:off x="-726002" y="1268036"/>
              <a:ext cx="8005420" cy="2753354"/>
            </a:xfrm>
            <a:prstGeom prst="flowChartManualOperation">
              <a:avLst/>
            </a:prstGeom>
            <a:solidFill>
              <a:srgbClr val="C0504D">
                <a:lumMod val="60000"/>
                <a:lumOff val="40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txBody>
            <a:bodyPr/>
            <a:lstStyle/>
            <a:p>
              <a:endParaRPr lang="it-IT"/>
            </a:p>
          </p:txBody>
        </p:sp>
        <p:sp>
          <p:nvSpPr>
            <p:cNvPr id="49" name="Operazione manuale 4"/>
            <p:cNvSpPr/>
            <p:nvPr/>
          </p:nvSpPr>
          <p:spPr>
            <a:xfrm>
              <a:off x="1900031" y="88696"/>
              <a:ext cx="2753356" cy="502755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88900" tIns="0" rIns="88900" bIns="0" numCol="1" spcCol="1270" anchor="ctr" anchorCtr="0">
              <a:noAutofit/>
            </a:bodyPr>
            <a:lstStyle/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+mn-ea"/>
                  <a:cs typeface="+mn-cs"/>
                </a:rPr>
                <a:t>SELEZIONE E FORMAZIONE ACCURATA DEI TRAINERS</a:t>
              </a:r>
            </a:p>
            <a:p>
              <a:pPr lvl="0" algn="ctr" defTabSz="622300" fontAlgn="auto">
                <a:spcAft>
                  <a:spcPct val="35000"/>
                </a:spcAft>
                <a:defRPr/>
              </a:pPr>
              <a:r>
                <a:rPr lang="en-GB" sz="900" b="1" dirty="0" err="1">
                  <a:solidFill>
                    <a:schemeClr val="accent2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curata</a:t>
              </a:r>
              <a:r>
                <a:rPr lang="en-GB" sz="900" b="1" dirty="0">
                  <a:solidFill>
                    <a:schemeClr val="accent2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 da </a:t>
              </a:r>
              <a:r>
                <a:rPr kumimoji="0" lang="en-GB" sz="9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psicologi</a:t>
              </a: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e con </a:t>
              </a:r>
              <a:r>
                <a:rPr kumimoji="0" lang="en-GB" sz="9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il</a:t>
              </a: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</a:t>
              </a:r>
              <a:r>
                <a:rPr kumimoji="0" lang="en-GB" sz="9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supporto</a:t>
              </a: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</a:t>
              </a:r>
              <a:r>
                <a:rPr kumimoji="0" lang="en-GB" sz="9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scientifico</a:t>
              </a:r>
              <a:r>
                <a:rPr kumimoji="0" lang="en-GB" sz="900" b="1" i="0" u="none" strike="noStrike" kern="1200" cap="none" spc="0" normalizeH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</a:t>
              </a:r>
              <a:r>
                <a:rPr kumimoji="0" lang="en-GB" sz="900" b="1" i="0" u="none" strike="noStrike" kern="1200" cap="none" spc="0" normalizeH="0" noProof="0" dirty="0" err="1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della</a:t>
              </a:r>
              <a:r>
                <a:rPr kumimoji="0" lang="en-GB" sz="900" b="1" i="0" u="none" strike="noStrike" kern="1200" cap="none" spc="0" normalizeH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</a:t>
              </a:r>
              <a:r>
                <a:rPr kumimoji="0" lang="en-GB" sz="900" b="1" i="0" u="none" strike="noStrike" kern="1200" cap="none" spc="0" normalizeH="0" noProof="0" dirty="0" err="1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Facoltà</a:t>
              </a:r>
              <a:r>
                <a:rPr kumimoji="0" lang="en-GB" sz="900" b="1" i="0" u="none" strike="noStrike" kern="1200" cap="none" spc="0" normalizeH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di </a:t>
              </a:r>
              <a:r>
                <a:rPr kumimoji="0" lang="en-GB" sz="900" b="1" i="0" u="none" strike="noStrike" kern="1200" cap="none" spc="0" normalizeH="0" noProof="0" dirty="0" err="1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Medicina</a:t>
              </a:r>
              <a:r>
                <a:rPr kumimoji="0" lang="en-GB" sz="900" b="1" i="0" u="none" strike="noStrike" kern="1200" cap="none" spc="0" normalizeH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e </a:t>
              </a:r>
              <a:r>
                <a:rPr lang="en-GB" sz="900" b="1" dirty="0">
                  <a:solidFill>
                    <a:schemeClr val="accent2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GB" sz="900" b="1" dirty="0" err="1">
                  <a:solidFill>
                    <a:schemeClr val="accent2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Psicologia</a:t>
              </a:r>
              <a:r>
                <a:rPr lang="en-GB" sz="900" b="1" dirty="0">
                  <a:solidFill>
                    <a:schemeClr val="accent2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GB" sz="900" b="1" dirty="0" err="1">
                  <a:solidFill>
                    <a:schemeClr val="accent2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dell’Università</a:t>
              </a:r>
              <a:r>
                <a:rPr lang="en-GB" sz="900" b="1" dirty="0">
                  <a:solidFill>
                    <a:schemeClr val="accent2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kumimoji="0" lang="en-GB" sz="900" b="1" i="0" u="none" strike="noStrike" kern="1200" cap="none" spc="0" normalizeH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di </a:t>
              </a:r>
              <a:r>
                <a:rPr lang="en-GB" sz="900" b="1" dirty="0">
                  <a:solidFill>
                    <a:schemeClr val="accent2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R</a:t>
              </a:r>
              <a:r>
                <a:rPr kumimoji="0" lang="en-GB" sz="900" b="1" i="0" u="none" strike="noStrike" kern="1200" cap="none" spc="0" normalizeH="0" noProof="0" dirty="0" err="1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oma</a:t>
              </a:r>
              <a:r>
                <a:rPr kumimoji="0" lang="en-GB" sz="900" b="1" i="0" u="none" strike="noStrike" kern="1200" cap="none" spc="0" normalizeH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La </a:t>
              </a:r>
              <a:r>
                <a:rPr lang="en-GB" sz="900" b="1" dirty="0" err="1">
                  <a:solidFill>
                    <a:schemeClr val="accent2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S</a:t>
              </a:r>
              <a:r>
                <a:rPr kumimoji="0" lang="en-GB" sz="900" b="1" i="0" u="none" strike="noStrike" kern="1200" cap="none" spc="0" normalizeH="0" noProof="0" dirty="0" err="1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apienza</a:t>
              </a:r>
              <a:endPara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 Rounded MT Bold" panose="020F0704030504030204" pitchFamily="34" charset="0"/>
              </a:endParaRPr>
            </a:p>
          </p:txBody>
        </p:sp>
      </p:grpSp>
      <p:grpSp>
        <p:nvGrpSpPr>
          <p:cNvPr id="50" name="Gruppo 49"/>
          <p:cNvGrpSpPr/>
          <p:nvPr/>
        </p:nvGrpSpPr>
        <p:grpSpPr>
          <a:xfrm>
            <a:off x="142462" y="4429650"/>
            <a:ext cx="1437215" cy="2350562"/>
            <a:chOff x="-916298" y="-44238"/>
            <a:chExt cx="1895595" cy="5049168"/>
          </a:xfrm>
        </p:grpSpPr>
        <p:sp>
          <p:nvSpPr>
            <p:cNvPr id="51" name="Operazione manuale 50"/>
            <p:cNvSpPr/>
            <p:nvPr/>
          </p:nvSpPr>
          <p:spPr>
            <a:xfrm rot="16200000">
              <a:off x="-2493084" y="1608428"/>
              <a:ext cx="5049168" cy="1743835"/>
            </a:xfrm>
            <a:prstGeom prst="flowChartManualOperation">
              <a:avLst/>
            </a:prstGeom>
            <a:solidFill>
              <a:srgbClr val="4F81BD">
                <a:lumMod val="60000"/>
                <a:lumOff val="40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txBody>
            <a:bodyPr/>
            <a:lstStyle/>
            <a:p>
              <a:endParaRPr lang="it-IT"/>
            </a:p>
          </p:txBody>
        </p:sp>
        <p:sp>
          <p:nvSpPr>
            <p:cNvPr id="52" name="Operazione manuale 4"/>
            <p:cNvSpPr/>
            <p:nvPr/>
          </p:nvSpPr>
          <p:spPr>
            <a:xfrm>
              <a:off x="-916298" y="1817828"/>
              <a:ext cx="1895595" cy="132503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88900" tIns="0" rIns="88900" bIns="0" numCol="1" spcCol="1270" anchor="ctr" anchorCtr="0">
              <a:noAutofit/>
            </a:bodyPr>
            <a:lstStyle/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75000"/>
                    </a:srgbClr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+mn-ea"/>
                  <a:cs typeface="+mn-cs"/>
                </a:rPr>
                <a:t>KIT STRUMENTI</a:t>
              </a:r>
            </a:p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0"/>
              </a:endParaRPr>
            </a:p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F497D">
                      <a:lumMod val="75000"/>
                    </a:srgb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Linguaggio</a:t>
              </a:r>
              <a:r>
                <a:rPr lang="en-GB" sz="900" b="1" dirty="0">
                  <a:solidFill>
                    <a:srgbClr val="1F497D">
                      <a:lumMod val="75000"/>
                    </a:srgb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GB" sz="900" b="1" dirty="0" err="1">
                  <a:solidFill>
                    <a:srgbClr val="1F497D">
                      <a:lumMod val="75000"/>
                    </a:srgbClr>
                  </a:solidFill>
                  <a:latin typeface="Arial Rounded MT Bold" panose="020F0704030504030204" pitchFamily="34" charset="0"/>
                </a:rPr>
                <a:t>semplice</a:t>
              </a:r>
              <a:r>
                <a:rPr lang="en-GB" sz="900" b="1" dirty="0">
                  <a:solidFill>
                    <a:srgbClr val="1F497D">
                      <a:lumMod val="75000"/>
                    </a:srgbClr>
                  </a:solidFill>
                  <a:latin typeface="Arial Rounded MT Bold" panose="020F0704030504030204" pitchFamily="34" charset="0"/>
                </a:rPr>
                <a:t> e </a:t>
              </a:r>
              <a:r>
                <a:rPr lang="en-GB" sz="900" b="1" dirty="0" err="1">
                  <a:solidFill>
                    <a:srgbClr val="1F497D">
                      <a:lumMod val="75000"/>
                    </a:srgbClr>
                  </a:solidFill>
                  <a:latin typeface="Arial Rounded MT Bold" panose="020F0704030504030204" pitchFamily="34" charset="0"/>
                </a:rPr>
                <a:t>adatto</a:t>
              </a:r>
              <a:r>
                <a:rPr lang="en-GB" sz="900" b="1" dirty="0">
                  <a:solidFill>
                    <a:srgbClr val="1F497D">
                      <a:lumMod val="75000"/>
                    </a:srgb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GB" sz="900" b="1" dirty="0" err="1">
                  <a:solidFill>
                    <a:srgbClr val="1F497D">
                      <a:lumMod val="75000"/>
                    </a:srgbClr>
                  </a:solidFill>
                  <a:latin typeface="Arial Rounded MT Bold" panose="020F0704030504030204" pitchFamily="34" charset="0"/>
                </a:rPr>
                <a:t>all’uditorio</a:t>
              </a:r>
              <a:endPara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0"/>
              </a:endParaRPr>
            </a:p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lang="en-GB" sz="600" b="1" noProof="0" dirty="0">
                <a:solidFill>
                  <a:srgbClr val="1F497D">
                    <a:lumMod val="75000"/>
                  </a:srgbClr>
                </a:solidFill>
                <a:latin typeface="Arial Rounded MT Bold" panose="020F0704030504030204" pitchFamily="34" charset="0"/>
              </a:endParaRPr>
            </a:p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900" b="1" noProof="0" dirty="0" err="1">
                  <a:solidFill>
                    <a:srgbClr val="1F497D">
                      <a:lumMod val="75000"/>
                    </a:srgbClr>
                  </a:solidFill>
                  <a:latin typeface="Arial Rounded MT Bold" panose="020F0704030504030204" pitchFamily="34" charset="0"/>
                </a:rPr>
                <a:t>U</a:t>
              </a:r>
              <a:r>
                <a:rPr kumimoji="0" lang="en-GB" sz="9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F497D">
                      <a:lumMod val="75000"/>
                    </a:srgb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tilizzo</a:t>
              </a:r>
              <a:r>
                <a:rPr kumimoji="0" lang="en-GB" sz="900" b="1" i="0" u="none" strike="noStrike" kern="1200" cap="none" spc="0" normalizeH="0" noProof="0" dirty="0">
                  <a:ln>
                    <a:noFill/>
                  </a:ln>
                  <a:solidFill>
                    <a:srgbClr val="1F497D">
                      <a:lumMod val="75000"/>
                    </a:srgb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di slides, </a:t>
              </a:r>
              <a:r>
                <a:rPr kumimoji="0" lang="en-GB" sz="900" b="1" i="0" u="none" strike="noStrike" kern="1200" cap="none" spc="0" normalizeH="0" noProof="0" dirty="0" err="1">
                  <a:ln>
                    <a:noFill/>
                  </a:ln>
                  <a:solidFill>
                    <a:srgbClr val="1F497D">
                      <a:lumMod val="75000"/>
                    </a:srgb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filmati</a:t>
              </a:r>
              <a:r>
                <a:rPr lang="en-GB" sz="900" b="1" dirty="0">
                  <a:solidFill>
                    <a:srgbClr val="1F497D">
                      <a:lumMod val="75000"/>
                    </a:srgbClr>
                  </a:solidFill>
                  <a:latin typeface="Arial Rounded MT Bold" panose="020F0704030504030204" pitchFamily="34" charset="0"/>
                </a:rPr>
                <a:t>, quiz </a:t>
              </a:r>
              <a:r>
                <a:rPr kumimoji="0" lang="en-GB" sz="900" b="1" i="0" u="none" strike="noStrike" kern="1200" cap="none" spc="0" normalizeH="0" noProof="0" dirty="0">
                  <a:ln>
                    <a:noFill/>
                  </a:ln>
                  <a:solidFill>
                    <a:srgbClr val="1F497D">
                      <a:lumMod val="75000"/>
                    </a:srgb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e </a:t>
              </a:r>
              <a:r>
                <a:rPr kumimoji="0" lang="en-GB" sz="900" b="1" i="0" u="none" strike="noStrike" kern="1200" cap="none" spc="0" normalizeH="0" noProof="0" dirty="0" err="1">
                  <a:ln>
                    <a:noFill/>
                  </a:ln>
                  <a:solidFill>
                    <a:srgbClr val="1F497D">
                      <a:lumMod val="75000"/>
                    </a:srgb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materiale</a:t>
              </a:r>
              <a:r>
                <a:rPr kumimoji="0" lang="en-GB" sz="900" b="1" i="0" u="none" strike="noStrike" kern="1200" cap="none" spc="0" normalizeH="0" noProof="0" dirty="0">
                  <a:ln>
                    <a:noFill/>
                  </a:ln>
                  <a:solidFill>
                    <a:srgbClr val="1F497D">
                      <a:lumMod val="75000"/>
                    </a:srgb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 </a:t>
              </a:r>
              <a:r>
                <a:rPr kumimoji="0" lang="en-GB" sz="900" b="1" i="0" u="none" strike="noStrike" kern="1200" cap="none" spc="0" normalizeH="0" noProof="0" dirty="0" err="1">
                  <a:ln>
                    <a:noFill/>
                  </a:ln>
                  <a:solidFill>
                    <a:srgbClr val="1F497D">
                      <a:lumMod val="75000"/>
                    </a:srgbClr>
                  </a:solidFill>
                  <a:effectLst/>
                  <a:uLnTx/>
                  <a:uFillTx/>
                  <a:latin typeface="Arial Rounded MT Bold" panose="020F0704030504030204" pitchFamily="34" charset="0"/>
                </a:rPr>
                <a:t>illustrativo</a:t>
              </a:r>
              <a:endPara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2" name="Rettangolo 1"/>
          <p:cNvSpPr/>
          <p:nvPr/>
        </p:nvSpPr>
        <p:spPr>
          <a:xfrm>
            <a:off x="3728863" y="311381"/>
            <a:ext cx="28083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1" u="none" strike="noStrike" kern="0" cap="none" spc="0" normalizeH="0" baseline="0" noProof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j-ea"/>
                <a:cs typeface="+mj-cs"/>
              </a:rPr>
              <a:t>I contenuti</a:t>
            </a:r>
            <a:endParaRPr kumimoji="0" lang="it-IT" sz="2400" b="1" i="1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57" name="Rettangolo con angoli arrotondati sullo stesso lato 56"/>
          <p:cNvSpPr/>
          <p:nvPr/>
        </p:nvSpPr>
        <p:spPr>
          <a:xfrm>
            <a:off x="3728863" y="1253885"/>
            <a:ext cx="2952709" cy="1335905"/>
          </a:xfrm>
          <a:prstGeom prst="round2SameRect">
            <a:avLst/>
          </a:prstGeom>
          <a:solidFill>
            <a:srgbClr val="F79646">
              <a:lumMod val="60000"/>
              <a:lumOff val="40000"/>
            </a:srgbClr>
          </a:solidFill>
          <a:ln w="25400" cap="flat" cmpd="sng" algn="ctr">
            <a:solidFill>
              <a:schemeClr val="accent6"/>
            </a:solidFill>
            <a:prstDash val="solid"/>
          </a:ln>
          <a:effectLst/>
        </p:spPr>
        <p:txBody>
          <a:bodyPr rtlCol="0" anchor="ctr"/>
          <a:lstStyle/>
          <a:p>
            <a:pPr marL="165100" marR="0" lvl="0" indent="-1651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Arial Rounded MT Bold" panose="020F0704030504030204" pitchFamily="34" charset="0"/>
              </a:rPr>
              <a:t>I pericoli in stazione e a bordo treno (es. spazi e tempi di arresto di un treno in corsa; la percezione del pericolo: quando i sensi ingannano…)</a:t>
            </a:r>
          </a:p>
          <a:p>
            <a:pPr marL="165100" marR="0" lvl="0" indent="-1651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Arial Rounded MT Bold" panose="020F0704030504030204" pitchFamily="34" charset="0"/>
              </a:rPr>
              <a:t>I comportamenti sicuri</a:t>
            </a:r>
          </a:p>
        </p:txBody>
      </p:sp>
      <p:sp>
        <p:nvSpPr>
          <p:cNvPr id="59" name="Rettangolo con angoli arrotondati sullo stesso lato 58"/>
          <p:cNvSpPr/>
          <p:nvPr/>
        </p:nvSpPr>
        <p:spPr>
          <a:xfrm flipV="1">
            <a:off x="3687068" y="3087148"/>
            <a:ext cx="2994504" cy="1750182"/>
          </a:xfrm>
          <a:prstGeom prst="round2SameRect">
            <a:avLst/>
          </a:prstGeom>
          <a:solidFill>
            <a:srgbClr val="C0504D">
              <a:lumMod val="60000"/>
              <a:lumOff val="40000"/>
            </a:srgbClr>
          </a:solidFill>
          <a:ln w="25400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sz="1400" b="1" dirty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656856" y="2679468"/>
            <a:ext cx="1156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it-IT" sz="1800" dirty="0">
                <a:solidFill>
                  <a:schemeClr val="accent2">
                    <a:lumMod val="75000"/>
                  </a:schemeClr>
                </a:solidFill>
                <a:latin typeface="Berlin Sans FB Demi" panose="020E0802020502020306" pitchFamily="34" charset="0"/>
              </a:rPr>
              <a:t>Il metodo</a:t>
            </a:r>
            <a:endParaRPr lang="it-IT" sz="4000" dirty="0">
              <a:solidFill>
                <a:schemeClr val="accent2">
                  <a:lumMod val="75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969224" y="280413"/>
            <a:ext cx="28083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i="1" kern="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+mj-ea"/>
                <a:cs typeface="+mj-cs"/>
              </a:rPr>
              <a:t>Gli obiettivi</a:t>
            </a:r>
            <a:endParaRPr kumimoji="0" lang="it-IT" sz="2400" b="1" i="1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Rounded MT Bold" panose="020F0704030504030204" pitchFamily="34" charset="0"/>
            </a:endParaRPr>
          </a:p>
        </p:txBody>
      </p:sp>
      <p:sp>
        <p:nvSpPr>
          <p:cNvPr id="61" name="Rettangolo con angoli arrotondati sullo stesso lato 60"/>
          <p:cNvSpPr/>
          <p:nvPr/>
        </p:nvSpPr>
        <p:spPr>
          <a:xfrm>
            <a:off x="6969224" y="1253885"/>
            <a:ext cx="2808312" cy="1335906"/>
          </a:xfrm>
          <a:prstGeom prst="round2Same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it-IT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Promuovere i valori della legalità e della sicurezza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it-IT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Aumentare nei giovani la consapevolezza  dei pericoli presenti in stazione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it-IT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Stimolarne la coscienza civica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it-IT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Incidere sui comportamenti</a:t>
            </a:r>
          </a:p>
        </p:txBody>
      </p:sp>
      <p:sp>
        <p:nvSpPr>
          <p:cNvPr id="5" name="Rettangolo 4"/>
          <p:cNvSpPr/>
          <p:nvPr/>
        </p:nvSpPr>
        <p:spPr>
          <a:xfrm>
            <a:off x="6795376" y="2708920"/>
            <a:ext cx="3054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400"/>
            <a:r>
              <a:rPr lang="it-IT" sz="1800" dirty="0">
                <a:solidFill>
                  <a:srgbClr val="9BBB59">
                    <a:lumMod val="50000"/>
                  </a:srgbClr>
                </a:solidFill>
                <a:latin typeface="Berlin Sans FB Demi" panose="020E0802020502020306" pitchFamily="34" charset="0"/>
              </a:rPr>
              <a:t>Il monitoraggio dei risultati </a:t>
            </a:r>
          </a:p>
        </p:txBody>
      </p:sp>
      <p:pic>
        <p:nvPicPr>
          <p:cNvPr id="2052" name="Picture 4" descr="W:\TRAIN TO BE COOL\FOTO e LOGHI\ROMA\Train To Be Cool 2018\IMG_20181109_092514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49" y="4955918"/>
            <a:ext cx="2420590" cy="15946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Operazione manuale 28"/>
          <p:cNvSpPr/>
          <p:nvPr/>
        </p:nvSpPr>
        <p:spPr>
          <a:xfrm rot="16200000">
            <a:off x="1598684" y="5082733"/>
            <a:ext cx="1729328" cy="1446199"/>
          </a:xfrm>
          <a:prstGeom prst="flowChartManualOperation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822642" y="5373216"/>
            <a:ext cx="1265090" cy="755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defTabSz="6223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000" b="1" dirty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TARGET</a:t>
            </a:r>
          </a:p>
          <a:p>
            <a:pPr lvl="0" algn="ctr" defTabSz="6223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900" b="1" dirty="0" err="1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Scuole</a:t>
            </a:r>
            <a:r>
              <a:rPr lang="en-GB" sz="900" b="1" dirty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GB" sz="900" b="1" dirty="0" err="1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secondarie</a:t>
            </a:r>
            <a:r>
              <a:rPr lang="en-GB" sz="900" b="1" dirty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lvl="0" algn="ctr" defTabSz="6223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900" b="1" dirty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1° e 2° </a:t>
            </a:r>
            <a:r>
              <a:rPr lang="en-GB" sz="900" b="1" dirty="0" err="1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grado</a:t>
            </a:r>
            <a:r>
              <a:rPr lang="en-GB" sz="900" b="1" dirty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lvl="0" algn="ctr" defTabSz="6223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900" b="1" dirty="0" err="1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Scuole</a:t>
            </a:r>
            <a:r>
              <a:rPr lang="en-GB" sz="900" b="1" dirty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GB" sz="900" b="1" dirty="0" err="1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primarie</a:t>
            </a:r>
            <a:endParaRPr lang="en-GB" sz="900" b="1" dirty="0">
              <a:solidFill>
                <a:schemeClr val="accent3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3728863" y="3087148"/>
            <a:ext cx="295270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800" b="1" dirty="0">
              <a:solidFill>
                <a:schemeClr val="accent2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196850" indent="-196850">
              <a:buFont typeface="Wingdings" panose="05000000000000000000" pitchFamily="2" charset="2"/>
              <a:buChar char="ü"/>
            </a:pPr>
            <a:r>
              <a:rPr lang="it-IT" sz="1200" b="1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Commento e dibattito su immagini e filmati apparsi in rete </a:t>
            </a:r>
          </a:p>
          <a:p>
            <a:pPr marL="196850" indent="-196850">
              <a:buFont typeface="Wingdings" panose="05000000000000000000" pitchFamily="2" charset="2"/>
              <a:buChar char="ü"/>
            </a:pPr>
            <a:r>
              <a:rPr lang="it-IT" sz="1200" b="1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Supporto di materiali multimediali</a:t>
            </a:r>
          </a:p>
          <a:p>
            <a:pPr marL="196850" indent="-196850">
              <a:buFont typeface="Wingdings" panose="05000000000000000000" pitchFamily="2" charset="2"/>
              <a:buChar char="ü"/>
            </a:pPr>
            <a:r>
              <a:rPr lang="it-IT" sz="1200" b="1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Utilizzo di pillole esperienziali elaborate dalla Facoltà di Medicina e Psicologia dell’Università degli Studi di Roma accompagnate da esercizi in classe </a:t>
            </a:r>
          </a:p>
        </p:txBody>
      </p:sp>
      <p:sp>
        <p:nvSpPr>
          <p:cNvPr id="33" name="Rettangolo con angoli arrotondati sullo stesso lato 32"/>
          <p:cNvSpPr/>
          <p:nvPr/>
        </p:nvSpPr>
        <p:spPr>
          <a:xfrm flipV="1">
            <a:off x="6911496" y="3090031"/>
            <a:ext cx="2866040" cy="1750182"/>
          </a:xfrm>
          <a:prstGeom prst="round2Same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sz="1400" b="1" dirty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5" name="CasellaDiTesto 34"/>
          <p:cNvSpPr txBox="1"/>
          <p:nvPr/>
        </p:nvSpPr>
        <p:spPr>
          <a:xfrm>
            <a:off x="6932393" y="3104381"/>
            <a:ext cx="295270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800" b="1" dirty="0">
              <a:solidFill>
                <a:schemeClr val="accent2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196850" indent="-196850">
              <a:buFont typeface="Wingdings" panose="05000000000000000000" pitchFamily="2" charset="2"/>
              <a:buChar char="ü"/>
            </a:pPr>
            <a:r>
              <a:rPr lang="it-IT" sz="1200" b="1" dirty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Feedback dalle scuole</a:t>
            </a:r>
          </a:p>
          <a:p>
            <a:pPr marL="196850" indent="-196850">
              <a:buFont typeface="Wingdings" panose="05000000000000000000" pitchFamily="2" charset="2"/>
              <a:buChar char="ü"/>
            </a:pPr>
            <a:r>
              <a:rPr lang="it-IT" sz="1200" b="1" dirty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I commenti dei ragazzi</a:t>
            </a:r>
          </a:p>
          <a:p>
            <a:pPr marL="196850" indent="-196850">
              <a:buFont typeface="Wingdings" panose="05000000000000000000" pitchFamily="2" charset="2"/>
              <a:buChar char="ü"/>
            </a:pPr>
            <a:r>
              <a:rPr lang="it-IT" sz="1200" b="1" dirty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L’attenzione dei media</a:t>
            </a:r>
          </a:p>
          <a:p>
            <a:pPr marL="196850" indent="-196850">
              <a:buFont typeface="Wingdings" panose="05000000000000000000" pitchFamily="2" charset="2"/>
              <a:buChar char="ü"/>
            </a:pPr>
            <a:r>
              <a:rPr lang="it-IT" sz="1200" b="1" dirty="0">
                <a:solidFill>
                  <a:schemeClr val="accent3">
                    <a:lumMod val="50000"/>
                  </a:schemeClr>
                </a:solidFill>
                <a:latin typeface="Arial Rounded MT Bold" panose="020F0704030504030204" pitchFamily="34" charset="0"/>
              </a:rPr>
              <a:t>I risultati della ricerca scientifica condotta dalla Facoltà di Medicina e Psicologia dell’Università degli Studi di Roma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1967870C-FBD4-4715-8741-FE18FE7F3A3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777" y="4886346"/>
            <a:ext cx="2420589" cy="18154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79AA97ED-D516-430D-9344-99D8B932E4A1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01" t="30049" r="2400" b="15351"/>
          <a:stretch/>
        </p:blipFill>
        <p:spPr>
          <a:xfrm>
            <a:off x="303753" y="1132778"/>
            <a:ext cx="1352286" cy="1134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9" grpId="0" animBg="1"/>
      <p:bldP spid="61" grpId="0" animBg="1"/>
      <p:bldP spid="33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2387</TotalTime>
  <Words>633</Words>
  <Application>Microsoft Office PowerPoint</Application>
  <PresentationFormat>A4 (21x29,7 cm)</PresentationFormat>
  <Paragraphs>87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Arial</vt:lpstr>
      <vt:lpstr>Arial Rounded MT Bold</vt:lpstr>
      <vt:lpstr>Berlin Sans FB Demi</vt:lpstr>
      <vt:lpstr>Calibri</vt:lpstr>
      <vt:lpstr>Comic Sans MS</vt:lpstr>
      <vt:lpstr>Wingdings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marco.pistoia</dc:creator>
  <cp:lastModifiedBy>FURINI Rodolfo</cp:lastModifiedBy>
  <cp:revision>225</cp:revision>
  <cp:lastPrinted>2019-06-24T14:21:29Z</cp:lastPrinted>
  <dcterms:created xsi:type="dcterms:W3CDTF">2011-02-04T06:16:08Z</dcterms:created>
  <dcterms:modified xsi:type="dcterms:W3CDTF">2025-09-01T10:39:16Z</dcterms:modified>
</cp:coreProperties>
</file>