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758" r:id="rId2"/>
    <p:sldMasterId id="2147483770" r:id="rId3"/>
  </p:sldMasterIdLst>
  <p:notesMasterIdLst>
    <p:notesMasterId r:id="rId14"/>
  </p:notesMasterIdLst>
  <p:handoutMasterIdLst>
    <p:handoutMasterId r:id="rId15"/>
  </p:handoutMasterIdLst>
  <p:sldIdLst>
    <p:sldId id="1515" r:id="rId4"/>
    <p:sldId id="1506" r:id="rId5"/>
    <p:sldId id="1509" r:id="rId6"/>
    <p:sldId id="1507" r:id="rId7"/>
    <p:sldId id="1508" r:id="rId8"/>
    <p:sldId id="1512" r:id="rId9"/>
    <p:sldId id="1503" r:id="rId10"/>
    <p:sldId id="1510" r:id="rId11"/>
    <p:sldId id="1511" r:id="rId12"/>
    <p:sldId id="1513" r:id="rId13"/>
  </p:sldIdLst>
  <p:sldSz cx="9144000" cy="6858000" type="screen4x3"/>
  <p:notesSz cx="7102475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3F4"/>
    <a:srgbClr val="BBE0E3"/>
    <a:srgbClr val="0033CC"/>
    <a:srgbClr val="0000FF"/>
    <a:srgbClr val="33CC33"/>
    <a:srgbClr val="00CC00"/>
    <a:srgbClr val="F86308"/>
    <a:srgbClr val="EEA512"/>
    <a:srgbClr val="915D7C"/>
    <a:srgbClr val="8F5F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ile medio 1 - Color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33" autoAdjust="0"/>
    <p:restoredTop sz="90980" autoAdjust="0"/>
  </p:normalViewPr>
  <p:slideViewPr>
    <p:cSldViewPr>
      <p:cViewPr varScale="1">
        <p:scale>
          <a:sx n="75" d="100"/>
          <a:sy n="75" d="100"/>
        </p:scale>
        <p:origin x="186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860" y="-108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r>
              <a:rPr lang="it-IT" altLang="it-IT"/>
              <a:t>Finanziamenti UE nella Cultura                       Aprile 2013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r>
              <a:rPr lang="it-IT" altLang="it-IT"/>
              <a:t>InEuropa Srl - Andrea Pignatti                     Riproduzione Riservata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D1ACFBC2-5954-4261-9913-8098E80B826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r>
              <a:rPr lang="it-IT" altLang="it-IT"/>
              <a:t>Finanziamenti UE nella Cultura                       Aprile 2013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/>
              <a:t>Fare clic per modificare gli stili del testo dello schema</a:t>
            </a:r>
          </a:p>
          <a:p>
            <a:pPr lvl="1"/>
            <a:r>
              <a:rPr lang="it-IT" altLang="it-IT" noProof="0"/>
              <a:t>Secondo livello</a:t>
            </a:r>
          </a:p>
          <a:p>
            <a:pPr lvl="2"/>
            <a:r>
              <a:rPr lang="it-IT" altLang="it-IT" noProof="0"/>
              <a:t>Terzo livello</a:t>
            </a:r>
          </a:p>
          <a:p>
            <a:pPr lvl="3"/>
            <a:r>
              <a:rPr lang="it-IT" altLang="it-IT" noProof="0"/>
              <a:t>Quarto livello</a:t>
            </a:r>
          </a:p>
          <a:p>
            <a:pPr lvl="4"/>
            <a:r>
              <a:rPr lang="it-IT" altLang="it-IT" noProof="0"/>
              <a:t>Quinto livello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r>
              <a:rPr lang="it-IT" altLang="it-IT"/>
              <a:t>InEuropa Srl - Andrea Pignatti                     Riproduzione Riservata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52" tIns="49525" rIns="99052" bIns="49525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2C50593A-EB72-42F5-96D2-C74B460757B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D4A93-D7BE-4BF8-863E-1B92150AA5EC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120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BEBEE-32B2-4260-AF4E-48FA3866DA2B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02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F8CB1-4516-4DB0-9A12-0437358795C6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585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89502-7246-4F62-A47A-9A3C7898CD53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7367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16A6E-07B9-404C-8847-335327863F6C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527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77758-598A-4B00-83D4-3B6EE70C8FD2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64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CE5FF-005A-4C9A-9D51-4894D1F90523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31A4A23-2F63-4009-8A83-F6927B0A932C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72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7065-6640-4EA9-83F8-B38D877226DB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5354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A66B-81BC-4BF6-8333-8E3507BE5182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9673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0670C-2B3D-42C5-8853-69B089AB1801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583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18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938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59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9251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2571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442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163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5994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2181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46615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4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0" y="0"/>
            <a:ext cx="7235825" cy="692150"/>
          </a:xfrm>
          <a:prstGeom prst="rect">
            <a:avLst/>
          </a:prstGeom>
          <a:solidFill>
            <a:srgbClr val="03427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solidFill>
            <a:srgbClr val="CEDDEA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MS PGothic" pitchFamily="34" charset="-128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A211FDA-94C1-4074-9143-E1E5009FD931}" type="datetime1">
              <a:rPr lang="en-US" smtClean="0"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8">
            <a:extLst>
              <a:ext uri="{FF2B5EF4-FFF2-40B4-BE49-F238E27FC236}">
                <a16:creationId xmlns:a16="http://schemas.microsoft.com/office/drawing/2014/main" id="{9AB28F1A-0CE4-414A-A61C-61D452AA1A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7235825" cy="692150"/>
          </a:xfrm>
          <a:prstGeom prst="rect">
            <a:avLst/>
          </a:prstGeom>
          <a:solidFill>
            <a:srgbClr val="03427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365C230A-303B-42C5-B41C-477A948DDF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solidFill>
            <a:srgbClr val="CEDDEA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91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8">
            <a:extLst>
              <a:ext uri="{FF2B5EF4-FFF2-40B4-BE49-F238E27FC236}">
                <a16:creationId xmlns:a16="http://schemas.microsoft.com/office/drawing/2014/main" id="{9AB28F1A-0CE4-414A-A61C-61D452AA1AE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7235825" cy="692150"/>
          </a:xfrm>
          <a:prstGeom prst="rect">
            <a:avLst/>
          </a:prstGeom>
          <a:solidFill>
            <a:srgbClr val="03427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365C230A-303B-42C5-B41C-477A948DDF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381750"/>
            <a:ext cx="9144000" cy="476250"/>
          </a:xfrm>
          <a:prstGeom prst="rect">
            <a:avLst/>
          </a:prstGeom>
          <a:solidFill>
            <a:srgbClr val="CEDDEA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it-IT" altLang="it-IT">
              <a:solidFill>
                <a:srgbClr val="000000"/>
              </a:solidFill>
              <a:latin typeface="Trebuchet MS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9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0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asellaDiTesto 7"/>
          <p:cNvSpPr txBox="1">
            <a:spLocks noChangeArrowheads="1"/>
          </p:cNvSpPr>
          <p:nvPr/>
        </p:nvSpPr>
        <p:spPr bwMode="auto">
          <a:xfrm>
            <a:off x="1187624" y="1522322"/>
            <a:ext cx="6624735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Obiettivo Specifico 2. Migrazione legale e Integrazione – Misura di attuazione 2.d) – Ambito di applicazione 2.h) - Intervento c) Istruzione inclusiva “Interventi di rafforzamento dell’integrazione scolastica di alunni e studenti di Paesi terzi 2023-2026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Prog</a:t>
            </a: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. 226 – “Una scuola di parole”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  <a:cs typeface="Arial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CUP C34C25000000006</a:t>
            </a: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MS PGothic" pitchFamily="34" charset="-128"/>
              <a:cs typeface="Arial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EC28FA00-FD2B-45A8-0154-72E6F3674D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653136"/>
            <a:ext cx="2090579" cy="1141566"/>
          </a:xfrm>
          <a:prstGeom prst="rect">
            <a:avLst/>
          </a:prstGeom>
        </p:spPr>
      </p:pic>
      <p:pic>
        <p:nvPicPr>
          <p:cNvPr id="6" name="image1.png">
            <a:extLst>
              <a:ext uri="{FF2B5EF4-FFF2-40B4-BE49-F238E27FC236}">
                <a16:creationId xmlns:a16="http://schemas.microsoft.com/office/drawing/2014/main" id="{51CBAEBB-DBEB-7042-A064-9F207703C4AC}"/>
              </a:ext>
            </a:extLst>
          </p:cNvPr>
          <p:cNvPicPr/>
          <p:nvPr/>
        </p:nvPicPr>
        <p:blipFill>
          <a:blip r:embed="rId3"/>
          <a:srcRect b="28125"/>
          <a:stretch>
            <a:fillRect/>
          </a:stretch>
        </p:blipFill>
        <p:spPr>
          <a:xfrm>
            <a:off x="4788024" y="4653136"/>
            <a:ext cx="3552825" cy="869315"/>
          </a:xfrm>
          <a:prstGeom prst="rect">
            <a:avLst/>
          </a:prstGeom>
          <a:ln/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099B544-128E-22F3-2D5A-32266512E7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75" y="145433"/>
            <a:ext cx="8460432" cy="136325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737A0-5967-6FA3-FDC4-221D7BB95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A1490B4B-A758-09AA-6050-0EA7F340D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E3016BA-33A2-5615-24C8-AB5D7269B308}"/>
              </a:ext>
            </a:extLst>
          </p:cNvPr>
          <p:cNvSpPr txBox="1"/>
          <p:nvPr/>
        </p:nvSpPr>
        <p:spPr>
          <a:xfrm>
            <a:off x="637094" y="476672"/>
            <a:ext cx="78698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latin typeface="+mj-lt"/>
              </a:rPr>
              <a:t>Alcuni ulteriori esempi, idee, esperienze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F4E60E3-A330-4301-DB58-2D8E9AB91DA9}"/>
              </a:ext>
            </a:extLst>
          </p:cNvPr>
          <p:cNvSpPr txBox="1"/>
          <p:nvPr/>
        </p:nvSpPr>
        <p:spPr>
          <a:xfrm>
            <a:off x="637094" y="1390737"/>
            <a:ext cx="7869811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Giornata della lingua madre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Alimentare/promuovere la creazione di scaffali di favole multilinguistiche/multiculturali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Insegnamento </a:t>
            </a:r>
            <a:r>
              <a:rPr lang="it-IT" sz="2400" i="1" dirty="0">
                <a:latin typeface="+mj-lt"/>
              </a:rPr>
              <a:t>peer </a:t>
            </a:r>
            <a:r>
              <a:rPr lang="it-IT" sz="2400" dirty="0">
                <a:latin typeface="+mj-lt"/>
              </a:rPr>
              <a:t>da parte degli alunni stessi di lingua altra anche con il supporto di mediatori (creazione di piccole dispense)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«Amici di penna in lingua madre»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Creazione in classe di piccoli dizionari bilingue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Laboratori di storytelling di </a:t>
            </a:r>
            <a:r>
              <a:rPr lang="it-IT" sz="2400">
                <a:latin typeface="+mj-lt"/>
              </a:rPr>
              <a:t>racconti tradizionali</a:t>
            </a:r>
            <a:endParaRPr lang="it-IT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219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169575-D0B1-61D9-2C86-455C5C92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Il contributo del Terzo settore e delle scuole in rete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B3E7E4-37D2-FBE7-62ED-B2FA7E4E8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Alessandro Pasi - CIDAS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9D6ABED-B01F-AB87-350F-4199B3365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72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DD88A-AC80-5D78-1735-6C4F138F1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D690D512-3582-71C8-DA28-B5F6D3D4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2029664-B45B-130B-D9B2-475AF8BBACC3}"/>
              </a:ext>
            </a:extLst>
          </p:cNvPr>
          <p:cNvSpPr txBox="1"/>
          <p:nvPr/>
        </p:nvSpPr>
        <p:spPr>
          <a:xfrm>
            <a:off x="637092" y="249751"/>
            <a:ext cx="7869811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Il terzo settore è partner insieme agli istituti scolastici e CPIA, del FAMI «Una Scuola di Parole», interviene all’interno degli interventi mirati alla prevenzione dell’insuccesso e della dispersione scolastica di studenti stranieri (WP2; OS2, OS3, OS4) 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041293-5BD2-3105-7C0C-EC8FF364A85C}"/>
              </a:ext>
            </a:extLst>
          </p:cNvPr>
          <p:cNvSpPr txBox="1"/>
          <p:nvPr/>
        </p:nvSpPr>
        <p:spPr>
          <a:xfrm>
            <a:off x="3942675" y="2307788"/>
            <a:ext cx="125864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+mj-lt"/>
              </a:rPr>
              <a:t>Chi siamo?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832F2EA-3EF6-6F35-6065-AA8449310EED}"/>
              </a:ext>
            </a:extLst>
          </p:cNvPr>
          <p:cNvSpPr txBox="1"/>
          <p:nvPr/>
        </p:nvSpPr>
        <p:spPr>
          <a:xfrm>
            <a:off x="637092" y="3165497"/>
            <a:ext cx="7869811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Gli enti del terzo settore che operano sul progetto sono: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Il Consorzio </a:t>
            </a:r>
            <a:r>
              <a:rPr lang="it-IT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L’ARCOLAIO</a:t>
            </a:r>
            <a:r>
              <a:rPr lang="it-IT" sz="2400" dirty="0">
                <a:latin typeface="+mj-lt"/>
              </a:rPr>
              <a:t> e Cooperativa </a:t>
            </a:r>
            <a:r>
              <a:rPr lang="it-IT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CIDAS</a:t>
            </a:r>
            <a:r>
              <a:rPr lang="it-IT" sz="2400" dirty="0">
                <a:latin typeface="+mj-lt"/>
              </a:rPr>
              <a:t> in ATS con Coop </a:t>
            </a:r>
            <a:r>
              <a:rPr lang="it-IT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DIALOGOS</a:t>
            </a:r>
            <a:r>
              <a:rPr lang="it-IT" sz="2400" dirty="0">
                <a:latin typeface="+mj-lt"/>
              </a:rPr>
              <a:t> per il territorio di Forlì. </a:t>
            </a:r>
          </a:p>
          <a:p>
            <a:r>
              <a:rPr lang="it-IT" sz="2400" dirty="0">
                <a:latin typeface="+mj-lt"/>
              </a:rPr>
              <a:t>Grazie all’esperienza maturata nell’accoglienza di migranti e in servizi volti all’autonomia di persone con fragilità e all’inclusione sociale riteniamo possano svolgere un ruolo importante nell'inclusione scolastica dei cittadini migranti in Italia</a:t>
            </a: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D7EE93D9-2FA6-6353-D634-074646A83592}"/>
              </a:ext>
            </a:extLst>
          </p:cNvPr>
          <p:cNvCxnSpPr>
            <a:cxnSpLocks/>
          </p:cNvCxnSpPr>
          <p:nvPr/>
        </p:nvCxnSpPr>
        <p:spPr>
          <a:xfrm>
            <a:off x="4571998" y="2742741"/>
            <a:ext cx="0" cy="422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8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0CAA84-5F9E-697E-B1F3-2F2AF7008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7DB8D40-9681-92E6-AA8D-D39144306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2448018-5734-AE42-D762-3E2C823DB536}"/>
              </a:ext>
            </a:extLst>
          </p:cNvPr>
          <p:cNvSpPr txBox="1"/>
          <p:nvPr/>
        </p:nvSpPr>
        <p:spPr>
          <a:xfrm>
            <a:off x="533152" y="2056145"/>
            <a:ext cx="7869811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Attraverso una serie di azioni che spaziano dall'accompagnamento delle famiglie, al supporto delle scuole  nella valorizzazione del plurilinguismo e nell’inserimento di minori NAI, miriamo a contribuire alla creazione di ambienti scolastici maggiormente inclusivi, dove i bambini e i ragazzi migranti possano integrarsi senza discriminazioni; adottando una prospettiva maggiormente ampia grazie al coinvolgimento delle famiglie e all’analisi del contesto (contesti periferici e ad alta complessità multiculturale).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CB649CD-073D-3E89-5FEF-53E9D9A9757F}"/>
              </a:ext>
            </a:extLst>
          </p:cNvPr>
          <p:cNvSpPr txBox="1"/>
          <p:nvPr/>
        </p:nvSpPr>
        <p:spPr>
          <a:xfrm>
            <a:off x="3147874" y="242267"/>
            <a:ext cx="264036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+mj-lt"/>
              </a:rPr>
              <a:t>Quale contributo da parte del terzo settore e quali obiettivi?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68D5D7D6-F54C-C2FF-33DB-48813330E263}"/>
              </a:ext>
            </a:extLst>
          </p:cNvPr>
          <p:cNvCxnSpPr>
            <a:cxnSpLocks/>
          </p:cNvCxnSpPr>
          <p:nvPr/>
        </p:nvCxnSpPr>
        <p:spPr>
          <a:xfrm>
            <a:off x="4499992" y="1165597"/>
            <a:ext cx="0" cy="864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610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0AABF5-27FC-D91A-C52D-C4CA73376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9004D353-778B-AC51-FB1A-E74483A15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CA576A-F016-9F2A-5B59-5BE68F7C2B26}"/>
              </a:ext>
            </a:extLst>
          </p:cNvPr>
          <p:cNvSpPr txBox="1"/>
          <p:nvPr/>
        </p:nvSpPr>
        <p:spPr>
          <a:xfrm>
            <a:off x="637094" y="476672"/>
            <a:ext cx="7869811" cy="48936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Gli interventi delineati, pensati e </a:t>
            </a:r>
            <a:r>
              <a:rPr lang="it-IT" sz="2400" dirty="0" err="1">
                <a:latin typeface="+mj-lt"/>
              </a:rPr>
              <a:t>coprogettati</a:t>
            </a:r>
            <a:r>
              <a:rPr lang="it-IT" sz="2400" dirty="0">
                <a:latin typeface="+mj-lt"/>
              </a:rPr>
              <a:t> vanno nella direzione della valorizzazione del </a:t>
            </a:r>
            <a:r>
              <a:rPr lang="it-I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PLURILINGUISMO e del BILINGUISMO </a:t>
            </a:r>
            <a:r>
              <a:rPr lang="it-IT" sz="2400" dirty="0">
                <a:latin typeface="+mj-lt"/>
              </a:rPr>
              <a:t>e di un coinvolgimento maggiore delle famiglie degli alunni con background migratorio come parte fondamentale del processo didattico.  </a:t>
            </a:r>
          </a:p>
          <a:p>
            <a:r>
              <a:rPr lang="it-IT" sz="2400" dirty="0">
                <a:latin typeface="+mj-lt"/>
              </a:rPr>
              <a:t>Con l’obiettivo di favorire l'apprendimento della lingua italiana mantenendo, al contempo, il legame con la lingua e la cultura d'origine; promuovendo una cultura dell’inclusione e della valorizzazione delle differenze; il plurilinguismo infatti sarà comunque un valore per i giovani studenti, in termini di ampliamento delle capacità comunicative, di pensiero e anche, in un contesto sempre più globalizzato, di vantaggio economico </a:t>
            </a:r>
            <a:r>
              <a:rPr lang="it-IT" sz="2400">
                <a:latin typeface="+mj-lt"/>
              </a:rPr>
              <a:t>in futuro. </a:t>
            </a:r>
            <a:endParaRPr lang="it-IT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1445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C5946E-425E-350B-9962-318DDE2A2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A62C235-8121-3488-2D2C-A0D125F11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9063AFD-4778-1A0C-411D-AB58697BB59F}"/>
              </a:ext>
            </a:extLst>
          </p:cNvPr>
          <p:cNvSpPr txBox="1"/>
          <p:nvPr/>
        </p:nvSpPr>
        <p:spPr>
          <a:xfrm>
            <a:off x="539552" y="548680"/>
            <a:ext cx="78698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b="1" dirty="0">
                <a:latin typeface="+mj-lt"/>
              </a:rPr>
              <a:t>Una Scuola di Parole - Obiettivi Specifici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8552DB3-B8F3-D583-64F5-E2D7E72F14B6}"/>
              </a:ext>
            </a:extLst>
          </p:cNvPr>
          <p:cNvSpPr txBox="1"/>
          <p:nvPr/>
        </p:nvSpPr>
        <p:spPr>
          <a:xfrm>
            <a:off x="559872" y="1196752"/>
            <a:ext cx="7869811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latin typeface="+mj-lt"/>
              </a:rPr>
              <a:t>OS2</a:t>
            </a:r>
            <a:r>
              <a:rPr lang="it-IT" sz="2400" dirty="0">
                <a:latin typeface="+mj-lt"/>
              </a:rPr>
              <a:t>: </a:t>
            </a:r>
            <a:r>
              <a:rPr lang="it-IT" sz="2400" dirty="0" err="1">
                <a:latin typeface="+mj-lt"/>
              </a:rPr>
              <a:t>Outreach</a:t>
            </a:r>
            <a:r>
              <a:rPr lang="it-IT" sz="2400" dirty="0">
                <a:latin typeface="+mj-lt"/>
              </a:rPr>
              <a:t>, coinvolgimento attivo delle famiglie ai processi di apprendimento scolastico dei figli mediante servizi di informazione sull’inserimento scolastico e sull’organizzazione della scuola.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latin typeface="+mj-lt"/>
              </a:rPr>
              <a:t>OS3</a:t>
            </a:r>
            <a:r>
              <a:rPr lang="it-IT" sz="2400" dirty="0">
                <a:latin typeface="+mj-lt"/>
              </a:rPr>
              <a:t>: Promozione e realizzazione di attività interculturali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>
                <a:latin typeface="+mj-lt"/>
              </a:rPr>
              <a:t>OS4</a:t>
            </a:r>
            <a:r>
              <a:rPr lang="it-IT" sz="2400" dirty="0">
                <a:latin typeface="+mj-lt"/>
              </a:rPr>
              <a:t>: Prevenzione dell’insuccesso, del ritardo e della dispersione scolastica e formativa. Supporto didattico, attività laboratoriali in orario curricolare ed extracurricolare</a:t>
            </a:r>
          </a:p>
        </p:txBody>
      </p:sp>
    </p:spTree>
    <p:extLst>
      <p:ext uri="{BB962C8B-B14F-4D97-AF65-F5344CB8AC3E}">
        <p14:creationId xmlns:p14="http://schemas.microsoft.com/office/powerpoint/2010/main" val="4283568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CF6C12C6-4193-C49E-D424-98828822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E67AAB7-2FA2-149D-B6D1-D5BE8BBE89A4}"/>
              </a:ext>
            </a:extLst>
          </p:cNvPr>
          <p:cNvSpPr txBox="1"/>
          <p:nvPr/>
        </p:nvSpPr>
        <p:spPr>
          <a:xfrm>
            <a:off x="789489" y="398885"/>
            <a:ext cx="7869811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Le azioni previste da progetto:  </a:t>
            </a:r>
          </a:p>
          <a:p>
            <a:r>
              <a:rPr lang="it-IT" sz="2400" dirty="0">
                <a:latin typeface="+mj-lt"/>
              </a:rPr>
              <a:t>1 – Ingaggio, coinvolgimento e valorizzazione delle famiglie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025BD0D-5446-CC0F-3AF0-B633951E2FC3}"/>
              </a:ext>
            </a:extLst>
          </p:cNvPr>
          <p:cNvSpPr txBox="1"/>
          <p:nvPr/>
        </p:nvSpPr>
        <p:spPr>
          <a:xfrm>
            <a:off x="789489" y="1618938"/>
            <a:ext cx="7869811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Tramite l’adozione di una prospettiva più ampia che prenda in considerazione il contesto famigliare e il livello di integrazione nella comunità si prevedono le seguenti </a:t>
            </a:r>
            <a:r>
              <a:rPr lang="it-IT" sz="2400" b="1" dirty="0">
                <a:latin typeface="+mj-lt"/>
              </a:rPr>
              <a:t>attività</a:t>
            </a:r>
            <a:r>
              <a:rPr lang="it-IT" sz="2400" dirty="0">
                <a:latin typeface="+mj-lt"/>
              </a:rPr>
              <a:t>: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D26594E-CED9-A9FA-0937-E509C48C8E74}"/>
              </a:ext>
            </a:extLst>
          </p:cNvPr>
          <p:cNvSpPr txBox="1"/>
          <p:nvPr/>
        </p:nvSpPr>
        <p:spPr>
          <a:xfrm>
            <a:off x="789488" y="3049992"/>
            <a:ext cx="7869811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Informative sul sistema scolastico, sull’utilizzo degli strumenti digitali didattici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Promozione di giornate dedicate alla lingua madre (adozione di una prospettiva valorizzante delle diversità linguistiche come arricchenti) 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Produzione e diffusione di materiale multilingue (importanza del </a:t>
            </a:r>
            <a:r>
              <a:rPr lang="it-IT" sz="2400" dirty="0" err="1">
                <a:latin typeface="+mj-lt"/>
              </a:rPr>
              <a:t>seting</a:t>
            </a:r>
            <a:r>
              <a:rPr lang="it-IT" sz="2400" dirty="0">
                <a:latin typeface="+mj-lt"/>
              </a:rPr>
              <a:t> accogliente – cartelli multilingue)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Promozione di giornate informative sul sistema educativo</a:t>
            </a:r>
          </a:p>
        </p:txBody>
      </p:sp>
    </p:spTree>
    <p:extLst>
      <p:ext uri="{BB962C8B-B14F-4D97-AF65-F5344CB8AC3E}">
        <p14:creationId xmlns:p14="http://schemas.microsoft.com/office/powerpoint/2010/main" val="2218856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BD7A5-DFED-8D29-0C1A-6A1EE213D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A448F0D-DB5D-9C12-BDF2-9ED6325F6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FE2B96D-12B9-7FB5-F000-E89560DFFF7E}"/>
              </a:ext>
            </a:extLst>
          </p:cNvPr>
          <p:cNvSpPr txBox="1"/>
          <p:nvPr/>
        </p:nvSpPr>
        <p:spPr>
          <a:xfrm>
            <a:off x="637093" y="189725"/>
            <a:ext cx="7869811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2 – Promozione di attività laboratoriali e Supporto agli istituti scolastici in ottica di efficientamento dell’analisi dei bisogni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DF97AA7-0923-3525-D716-C15871BB698F}"/>
              </a:ext>
            </a:extLst>
          </p:cNvPr>
          <p:cNvSpPr txBox="1"/>
          <p:nvPr/>
        </p:nvSpPr>
        <p:spPr>
          <a:xfrm>
            <a:off x="634106" y="1343888"/>
            <a:ext cx="7869811" cy="193899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Tramite l’implementazione di attività laboratoriali che agiscono su un duplice livello, nel supporto dell’analisi dei bisogni del target specifico e ad integrazione dell’offerta scolastica si prevede un maggiore tempestività nell’indirizzamento ai servizi. Si prevedono le seguenti </a:t>
            </a:r>
            <a:r>
              <a:rPr lang="it-IT" sz="2400" b="1" dirty="0">
                <a:latin typeface="+mj-lt"/>
              </a:rPr>
              <a:t>attività</a:t>
            </a:r>
            <a:r>
              <a:rPr lang="it-IT" sz="2400" dirty="0">
                <a:latin typeface="+mj-lt"/>
              </a:rPr>
              <a:t>: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0F51734-5AC6-FDEA-6E51-EFA659C202AF}"/>
              </a:ext>
            </a:extLst>
          </p:cNvPr>
          <p:cNvSpPr txBox="1"/>
          <p:nvPr/>
        </p:nvSpPr>
        <p:spPr>
          <a:xfrm>
            <a:off x="637093" y="3575120"/>
            <a:ext cx="7869811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Laboratori interculturali </a:t>
            </a:r>
          </a:p>
          <a:p>
            <a:r>
              <a:rPr lang="it-IT" sz="2400" dirty="0">
                <a:latin typeface="+mj-lt"/>
              </a:rPr>
              <a:t>A titolo esemplificativo: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Laboratori di narrazione anche con coinvolgimento delle famiglie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Laboratori motivazionali per la valorizzazione delle competenze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>
                <a:latin typeface="+mj-lt"/>
              </a:rPr>
              <a:t>Laboratori su diritti umani e discriminazioni </a:t>
            </a:r>
          </a:p>
        </p:txBody>
      </p:sp>
    </p:spTree>
    <p:extLst>
      <p:ext uri="{BB962C8B-B14F-4D97-AF65-F5344CB8AC3E}">
        <p14:creationId xmlns:p14="http://schemas.microsoft.com/office/powerpoint/2010/main" val="249887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22512-799C-17D5-33B8-EFF7D159B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819C0607-1122-4736-CF06-BAE7B8DA0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4914D32-923E-C1E7-442E-B414A4EED704}"/>
              </a:ext>
            </a:extLst>
          </p:cNvPr>
          <p:cNvSpPr txBox="1"/>
          <p:nvPr/>
        </p:nvSpPr>
        <p:spPr>
          <a:xfrm>
            <a:off x="789487" y="188640"/>
            <a:ext cx="7869811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 dirty="0">
                <a:latin typeface="+mj-lt"/>
              </a:rPr>
              <a:t>3 – Interventi individualizzati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EB95A67-237F-451F-68A2-AFD00624BE7C}"/>
              </a:ext>
            </a:extLst>
          </p:cNvPr>
          <p:cNvSpPr txBox="1"/>
          <p:nvPr/>
        </p:nvSpPr>
        <p:spPr>
          <a:xfrm>
            <a:off x="789487" y="751344"/>
            <a:ext cx="7869811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2400">
                <a:latin typeface="+mj-lt"/>
              </a:rPr>
              <a:t>I minori migranti </a:t>
            </a:r>
            <a:r>
              <a:rPr lang="it-IT" sz="2400" dirty="0">
                <a:latin typeface="+mj-lt"/>
              </a:rPr>
              <a:t>possono affrontare momenti di fragilità come ansia da adattamento, la separazione dalle famiglie, o esperienze traumatiche legate alla migrazione. Si prevedono quindi l’attivazione di percorsi individualizzati che tengano conto delle vulnerabilità specifiche, come pacchetti orari di laboratori di orientamento, tutoraggio e supporto al metodo di studio (studenti NAI e MSNA). Nello specifico: 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3C64307-8406-B31B-B529-C0F595626C24}"/>
              </a:ext>
            </a:extLst>
          </p:cNvPr>
          <p:cNvSpPr txBox="1"/>
          <p:nvPr/>
        </p:nvSpPr>
        <p:spPr>
          <a:xfrm>
            <a:off x="789486" y="3662795"/>
            <a:ext cx="786981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Percorsi integrativi alla normale offerta scolastica in supporto al metodo di studio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Attività specifiche per studenti analfabeti, basate su un metodo adatto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>
                <a:latin typeface="+mj-lt"/>
              </a:rPr>
              <a:t>Orientamento anche col supporto della mediazione interculturale</a:t>
            </a:r>
          </a:p>
        </p:txBody>
      </p:sp>
    </p:spTree>
    <p:extLst>
      <p:ext uri="{BB962C8B-B14F-4D97-AF65-F5344CB8AC3E}">
        <p14:creationId xmlns:p14="http://schemas.microsoft.com/office/powerpoint/2010/main" val="3054107411"/>
      </p:ext>
    </p:extLst>
  </p:cSld>
  <p:clrMapOvr>
    <a:masterClrMapping/>
  </p:clrMapOvr>
</p:sld>
</file>

<file path=ppt/theme/theme1.xml><?xml version="1.0" encoding="utf-8"?>
<a:theme xmlns:a="http://schemas.openxmlformats.org/drawingml/2006/main" name="2_Struttura predefinita">
  <a:themeElements>
    <a:clrScheme name="2_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Struttura predefinita">
      <a:majorFont>
        <a:latin typeface="Arial"/>
        <a:ea typeface="MS PGothic"/>
        <a:cs typeface="Arial"/>
      </a:majorFont>
      <a:minorFont>
        <a:latin typeface="Arial"/>
        <a:ea typeface="MS PGothic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1_Retrospettivo">
  <a:themeElements>
    <a:clrScheme name="Retrospettiv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ttiv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tiv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26908</TotalTime>
  <Words>780</Words>
  <Application>Microsoft Office PowerPoint</Application>
  <PresentationFormat>Presentazione su schermo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Trebuchet MS</vt:lpstr>
      <vt:lpstr>2_Struttura predefinita</vt:lpstr>
      <vt:lpstr>Retrospettivo</vt:lpstr>
      <vt:lpstr>1_Retrospettivo</vt:lpstr>
      <vt:lpstr>Presentazione standard di PowerPoint</vt:lpstr>
      <vt:lpstr>Il contributo del Terzo settore e delle scuole in rete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>Andrea Pignatti</Manager>
  <Company>INEUROPA SRL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Prodotti multimediali PIG4</dc:title>
  <dc:creator>emilio</dc:creator>
  <cp:lastModifiedBy>Alessandro Pasi</cp:lastModifiedBy>
  <cp:revision>1611</cp:revision>
  <cp:lastPrinted>2014-11-24T16:53:17Z</cp:lastPrinted>
  <dcterms:created xsi:type="dcterms:W3CDTF">2006-03-10T10:15:25Z</dcterms:created>
  <dcterms:modified xsi:type="dcterms:W3CDTF">2025-03-20T16:28:50Z</dcterms:modified>
  <cp:category>formazione</cp:category>
</cp:coreProperties>
</file>