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58" r:id="rId2"/>
  </p:sldMasterIdLst>
  <p:notesMasterIdLst>
    <p:notesMasterId r:id="rId16"/>
  </p:notesMasterIdLst>
  <p:handoutMasterIdLst>
    <p:handoutMasterId r:id="rId17"/>
  </p:handoutMasterIdLst>
  <p:sldIdLst>
    <p:sldId id="1501" r:id="rId3"/>
    <p:sldId id="1561" r:id="rId4"/>
    <p:sldId id="1555" r:id="rId5"/>
    <p:sldId id="1576" r:id="rId6"/>
    <p:sldId id="1577" r:id="rId7"/>
    <p:sldId id="1573" r:id="rId8"/>
    <p:sldId id="1578" r:id="rId9"/>
    <p:sldId id="1551" r:id="rId10"/>
    <p:sldId id="1579" r:id="rId11"/>
    <p:sldId id="1580" r:id="rId12"/>
    <p:sldId id="1581" r:id="rId13"/>
    <p:sldId id="1582" r:id="rId14"/>
    <p:sldId id="1583" r:id="rId15"/>
  </p:sldIdLst>
  <p:sldSz cx="9144000" cy="6858000" type="screen4x3"/>
  <p:notesSz cx="7102475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3F4"/>
    <a:srgbClr val="BBE0E3"/>
    <a:srgbClr val="0033CC"/>
    <a:srgbClr val="0000FF"/>
    <a:srgbClr val="33CC33"/>
    <a:srgbClr val="00CC00"/>
    <a:srgbClr val="F86308"/>
    <a:srgbClr val="EEA512"/>
    <a:srgbClr val="915D7C"/>
    <a:srgbClr val="8F5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18" autoAdjust="0"/>
    <p:restoredTop sz="90962" autoAdjust="0"/>
  </p:normalViewPr>
  <p:slideViewPr>
    <p:cSldViewPr>
      <p:cViewPr varScale="1">
        <p:scale>
          <a:sx n="67" d="100"/>
          <a:sy n="67" d="100"/>
        </p:scale>
        <p:origin x="184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60" y="-108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2" tIns="49525" rIns="99052" bIns="49525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r>
              <a:rPr lang="it-IT" altLang="it-IT"/>
              <a:t>Finanziamenti UE nella Cultura                       Aprile 2013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2" tIns="49525" rIns="99052" bIns="49525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2" tIns="49525" rIns="99052" bIns="49525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r>
              <a:rPr lang="it-IT" altLang="it-IT"/>
              <a:t>InEuropa Srl - Andrea Pignatti                     Riproduzione Riservata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2" tIns="49525" rIns="99052" bIns="49525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D1ACFBC2-5954-4261-9913-8098E80B826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2" tIns="49525" rIns="99052" bIns="49525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r>
              <a:rPr lang="it-IT" altLang="it-IT"/>
              <a:t>Finanziamenti UE nella Cultura                       Aprile 2013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2" tIns="49525" rIns="99052" bIns="49525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2" tIns="49525" rIns="99052" bIns="49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2" tIns="49525" rIns="99052" bIns="49525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r>
              <a:rPr lang="it-IT" altLang="it-IT"/>
              <a:t>InEuropa Srl - Andrea Pignatti                     Riproduzione Riservata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2" tIns="49525" rIns="99052" bIns="49525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2C50593A-EB72-42F5-96D2-C74B460757B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Finanziamenti UE nella Cultura                       Aprile 2013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InEuropa Srl - Andrea Pignatti                     Riproduzione Riservata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50593A-EB72-42F5-96D2-C74B460757B9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07484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Finanziamenti UE nella Cultura                       Aprile 2013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InEuropa Srl - Andrea Pignatti                     Riproduzione Riservata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50593A-EB72-42F5-96D2-C74B460757B9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15664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Finanziamenti UE nella Cultura                       Aprile 2013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InEuropa Srl - Andrea Pignatti                     Riproduzione Riservata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50593A-EB72-42F5-96D2-C74B460757B9}" type="slidenum">
              <a:rPr lang="it-IT" altLang="it-IT" smtClean="0"/>
              <a:pPr>
                <a:defRPr/>
              </a:pPr>
              <a:t>10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57203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Finanziamenti UE nella Cultura                       Aprile 2013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InEuropa Srl - Andrea Pignatti                     Riproduzione Riservata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50593A-EB72-42F5-96D2-C74B460757B9}" type="slidenum">
              <a:rPr lang="it-IT" altLang="it-IT" smtClean="0"/>
              <a:pPr>
                <a:defRPr/>
              </a:pPr>
              <a:t>11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6874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120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402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585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736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3/19/2025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27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64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72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35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67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75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ChangeArrowheads="1"/>
          </p:cNvSpPr>
          <p:nvPr userDrawn="1"/>
        </p:nvSpPr>
        <p:spPr bwMode="auto">
          <a:xfrm>
            <a:off x="0" y="0"/>
            <a:ext cx="7235825" cy="692150"/>
          </a:xfrm>
          <a:prstGeom prst="rect">
            <a:avLst/>
          </a:prstGeom>
          <a:solidFill>
            <a:srgbClr val="03427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>
              <a:solidFill>
                <a:srgbClr val="000000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1028" name="Rectangle 9"/>
          <p:cNvSpPr>
            <a:spLocks noChangeArrowheads="1"/>
          </p:cNvSpPr>
          <p:nvPr userDrawn="1"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CEDDEA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>
              <a:solidFill>
                <a:srgbClr val="000000"/>
              </a:solidFill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8">
            <a:extLst>
              <a:ext uri="{FF2B5EF4-FFF2-40B4-BE49-F238E27FC236}">
                <a16:creationId xmlns:a16="http://schemas.microsoft.com/office/drawing/2014/main" id="{9AB28F1A-0CE4-414A-A61C-61D452AA1A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7235825" cy="692150"/>
          </a:xfrm>
          <a:prstGeom prst="rect">
            <a:avLst/>
          </a:prstGeom>
          <a:solidFill>
            <a:srgbClr val="03427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>
              <a:solidFill>
                <a:srgbClr val="000000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365C230A-303B-42C5-B41C-477A948DDFE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CEDDEA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>
              <a:solidFill>
                <a:srgbClr val="000000"/>
              </a:solidFill>
              <a:latin typeface="Trebuchet MS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1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asellaDiTesto 7"/>
          <p:cNvSpPr txBox="1">
            <a:spLocks noChangeArrowheads="1"/>
          </p:cNvSpPr>
          <p:nvPr/>
        </p:nvSpPr>
        <p:spPr bwMode="auto">
          <a:xfrm>
            <a:off x="1187624" y="1522322"/>
            <a:ext cx="662473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it-IT" b="1" dirty="0"/>
          </a:p>
          <a:p>
            <a:pPr algn="ctr"/>
            <a:r>
              <a:rPr lang="it-IT" b="1" dirty="0"/>
              <a:t>Obiettivo Specifico 2. Migrazione legale e Integrazione – Misura di attuazione 2.d) – Ambito di applicazione 2.h) - Intervento c) Istruzione inclusiva “Interventi di rafforzamento dell’integrazione scolastica di alunni e studenti di Paesi terzi 2023-2026 - CUP C34C25000000006</a:t>
            </a:r>
            <a:endParaRPr lang="it-IT" dirty="0"/>
          </a:p>
          <a:p>
            <a:pPr algn="ctr"/>
            <a:endParaRPr lang="it-IT" b="1" dirty="0"/>
          </a:p>
          <a:p>
            <a:pPr algn="ctr"/>
            <a:endParaRPr lang="it-IT" dirty="0"/>
          </a:p>
          <a:p>
            <a:pPr algn="ctr"/>
            <a:r>
              <a:rPr lang="it-IT" sz="2400" b="1" dirty="0" err="1"/>
              <a:t>Prog</a:t>
            </a:r>
            <a:r>
              <a:rPr lang="it-IT" sz="2400" b="1" dirty="0"/>
              <a:t>. 226 – “Una scuola di parole”</a:t>
            </a:r>
          </a:p>
          <a:p>
            <a:pPr algn="ctr"/>
            <a:endParaRPr lang="it-IT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C28FA00-FD2B-45A8-0154-72E6F3674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686254"/>
            <a:ext cx="1944215" cy="1061643"/>
          </a:xfrm>
          <a:prstGeom prst="rect">
            <a:avLst/>
          </a:prstGeom>
        </p:spPr>
      </p:pic>
      <p:pic>
        <p:nvPicPr>
          <p:cNvPr id="6" name="image1.png">
            <a:extLst>
              <a:ext uri="{FF2B5EF4-FFF2-40B4-BE49-F238E27FC236}">
                <a16:creationId xmlns:a16="http://schemas.microsoft.com/office/drawing/2014/main" id="{25798BAC-8CDB-4E2D-B10D-18F101EF2B46}"/>
              </a:ext>
            </a:extLst>
          </p:cNvPr>
          <p:cNvPicPr/>
          <p:nvPr/>
        </p:nvPicPr>
        <p:blipFill>
          <a:blip r:embed="rId3"/>
          <a:srcRect b="28125"/>
          <a:stretch>
            <a:fillRect/>
          </a:stretch>
        </p:blipFill>
        <p:spPr>
          <a:xfrm>
            <a:off x="4860032" y="4581128"/>
            <a:ext cx="3552825" cy="869315"/>
          </a:xfrm>
          <a:prstGeom prst="rect">
            <a:avLst/>
          </a:prstGeom>
          <a:ln/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B94C1A8-36AC-480B-8B0A-810838459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4" y="159069"/>
            <a:ext cx="8460432" cy="13632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8">
            <a:extLst>
              <a:ext uri="{FF2B5EF4-FFF2-40B4-BE49-F238E27FC236}">
                <a16:creationId xmlns:a16="http://schemas.microsoft.com/office/drawing/2014/main" id="{01F0F4A5-B407-4F9B-B239-3CF10D029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3" y="332656"/>
            <a:ext cx="9125232" cy="461665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2400" b="1" dirty="0">
                <a:latin typeface="Trebuchet MS" panose="020B0603020202020204" pitchFamily="34" charset="0"/>
              </a:rPr>
              <a:t>Indicatori di output (nei 36 mesi di durata del progetto)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latin typeface="Trebuchet MS" panose="020B0603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35169D5-1FEB-A9BE-DCAC-52D2615A10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916832"/>
            <a:ext cx="886517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86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8">
            <a:extLst>
              <a:ext uri="{FF2B5EF4-FFF2-40B4-BE49-F238E27FC236}">
                <a16:creationId xmlns:a16="http://schemas.microsoft.com/office/drawing/2014/main" id="{01F0F4A5-B407-4F9B-B239-3CF10D029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522" y="404664"/>
            <a:ext cx="80389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2400" b="1" dirty="0">
                <a:latin typeface="Trebuchet MS" panose="020B0603020202020204" pitchFamily="34" charset="0"/>
              </a:rPr>
              <a:t>Indicatori di risultato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latin typeface="Trebuchet MS" panose="020B0603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537F6FE-2898-A3A2-D460-7A04B7774F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" y="1973270"/>
            <a:ext cx="9047234" cy="291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46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5AEEAF5-83A9-B9AC-328A-DA01BE7D3D64}"/>
              </a:ext>
            </a:extLst>
          </p:cNvPr>
          <p:cNvSpPr txBox="1"/>
          <p:nvPr/>
        </p:nvSpPr>
        <p:spPr>
          <a:xfrm>
            <a:off x="107504" y="18864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MONITORAGGIO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8325630-F193-63C3-2C36-C0CDF5161D04}"/>
              </a:ext>
            </a:extLst>
          </p:cNvPr>
          <p:cNvSpPr txBox="1"/>
          <p:nvPr/>
        </p:nvSpPr>
        <p:spPr>
          <a:xfrm>
            <a:off x="683568" y="2204864"/>
            <a:ext cx="7272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È in via di implementazione una piattaforma dedicata per:</a:t>
            </a:r>
          </a:p>
          <a:p>
            <a:endParaRPr lang="it-IT" sz="2000" dirty="0"/>
          </a:p>
          <a:p>
            <a:pPr marL="285750" indent="-285750">
              <a:buFontTx/>
              <a:buChar char="-"/>
            </a:pPr>
            <a:r>
              <a:rPr lang="it-IT" sz="2000" dirty="0"/>
              <a:t>Gestione delle attività e degli interventi (</a:t>
            </a:r>
            <a:r>
              <a:rPr lang="it-IT" sz="2000" dirty="0" err="1"/>
              <a:t>corsuali</a:t>
            </a:r>
            <a:r>
              <a:rPr lang="it-IT" sz="2000" dirty="0"/>
              <a:t>, didattici, </a:t>
            </a:r>
            <a:r>
              <a:rPr lang="it-IT" sz="2000" dirty="0" err="1"/>
              <a:t>ecc</a:t>
            </a:r>
            <a:r>
              <a:rPr lang="it-IT" sz="2000" dirty="0"/>
              <a:t>)</a:t>
            </a:r>
          </a:p>
          <a:p>
            <a:pPr marL="285750" indent="-285750">
              <a:buFontTx/>
              <a:buChar char="-"/>
            </a:pPr>
            <a:r>
              <a:rPr lang="it-IT" sz="2000" dirty="0"/>
              <a:t>Registrazione delle presenze/assenze</a:t>
            </a:r>
          </a:p>
          <a:p>
            <a:pPr marL="285750" indent="-285750">
              <a:buFontTx/>
              <a:buChar char="-"/>
            </a:pPr>
            <a:r>
              <a:rPr lang="it-IT" sz="2000" dirty="0"/>
              <a:t>Rilascio delle attestazioni finali</a:t>
            </a:r>
          </a:p>
          <a:p>
            <a:pPr marL="285750" indent="-285750">
              <a:buFontTx/>
              <a:buChar char="-"/>
            </a:pPr>
            <a:r>
              <a:rPr lang="it-IT" sz="2000" dirty="0"/>
              <a:t>Controllo di gestione e monitoraggi in itinere e finali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E4602B7-C04E-418A-9800-B2C1A548662B}"/>
              </a:ext>
            </a:extLst>
          </p:cNvPr>
          <p:cNvSpPr txBox="1"/>
          <p:nvPr/>
        </p:nvSpPr>
        <p:spPr>
          <a:xfrm>
            <a:off x="702336" y="101208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AZIONI PER RENDERE MAGGIORMENTE EFFICACE LA GESTIONE</a:t>
            </a:r>
          </a:p>
        </p:txBody>
      </p:sp>
    </p:spTree>
    <p:extLst>
      <p:ext uri="{BB962C8B-B14F-4D97-AF65-F5344CB8AC3E}">
        <p14:creationId xmlns:p14="http://schemas.microsoft.com/office/powerpoint/2010/main" val="4272126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56CB8E8-76AC-4951-B35A-E716E34F5255}"/>
              </a:ext>
            </a:extLst>
          </p:cNvPr>
          <p:cNvSpPr txBox="1"/>
          <p:nvPr/>
        </p:nvSpPr>
        <p:spPr>
          <a:xfrm>
            <a:off x="755576" y="764704"/>
            <a:ext cx="77768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Cartella di progetto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Condivisione della modulistica: 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 err="1"/>
              <a:t>Fac-simili</a:t>
            </a:r>
            <a:r>
              <a:rPr lang="it-IT" dirty="0"/>
              <a:t> di avvisi, incarichi, </a:t>
            </a:r>
            <a:r>
              <a:rPr lang="it-IT" dirty="0" err="1"/>
              <a:t>determine</a:t>
            </a: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 err="1"/>
              <a:t>Moduelli</a:t>
            </a:r>
            <a:r>
              <a:rPr lang="it-IT" dirty="0"/>
              <a:t> di time </a:t>
            </a:r>
            <a:r>
              <a:rPr lang="it-IT" dirty="0" err="1"/>
              <a:t>sheet</a:t>
            </a: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Ogni documento utile a facilitare la gestione amministrativa e </a:t>
            </a:r>
            <a:r>
              <a:rPr lang="it-IT" dirty="0" err="1"/>
              <a:t>rendicontuale</a:t>
            </a:r>
            <a:endParaRPr lang="it-IT" dirty="0"/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94CBBBC-191B-4C07-841D-44D737433DA4}"/>
              </a:ext>
            </a:extLst>
          </p:cNvPr>
          <p:cNvSpPr txBox="1"/>
          <p:nvPr/>
        </p:nvSpPr>
        <p:spPr>
          <a:xfrm>
            <a:off x="899592" y="4005064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Gruppo </a:t>
            </a:r>
            <a:r>
              <a:rPr lang="it-IT" sz="2400" b="1" dirty="0" err="1"/>
              <a:t>wtz</a:t>
            </a:r>
            <a:endParaRPr lang="it-IT" sz="2400" b="1" dirty="0"/>
          </a:p>
          <a:p>
            <a:endParaRPr lang="it-IT" dirty="0"/>
          </a:p>
          <a:p>
            <a:r>
              <a:rPr lang="it-IT" dirty="0"/>
              <a:t>- Per comunicazioni veloci e informali</a:t>
            </a:r>
          </a:p>
        </p:txBody>
      </p:sp>
    </p:spTree>
    <p:extLst>
      <p:ext uri="{BB962C8B-B14F-4D97-AF65-F5344CB8AC3E}">
        <p14:creationId xmlns:p14="http://schemas.microsoft.com/office/powerpoint/2010/main" val="70506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BD12201-10B1-4C50-AD95-08BE271B9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542852"/>
              </p:ext>
            </p:extLst>
          </p:nvPr>
        </p:nvGraphicFramePr>
        <p:xfrm>
          <a:off x="-6690" y="834349"/>
          <a:ext cx="8569325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422">
                  <a:extLst>
                    <a:ext uri="{9D8B030D-6E8A-4147-A177-3AD203B41FA5}">
                      <a16:colId xmlns:a16="http://schemas.microsoft.com/office/drawing/2014/main" val="3562721612"/>
                    </a:ext>
                  </a:extLst>
                </a:gridCol>
                <a:gridCol w="7121903">
                  <a:extLst>
                    <a:ext uri="{9D8B030D-6E8A-4147-A177-3AD203B41FA5}">
                      <a16:colId xmlns:a16="http://schemas.microsoft.com/office/drawing/2014/main" val="4262089501"/>
                    </a:ext>
                  </a:extLst>
                </a:gridCol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t-IT" sz="1800" dirty="0">
                          <a:solidFill>
                            <a:schemeClr val="bg1"/>
                          </a:solidFill>
                        </a:rPr>
                        <a:t>Durata</a:t>
                      </a:r>
                      <a:endParaRPr lang="it-IT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2" marB="45732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it-IT" sz="1800" b="0" i="0" dirty="0">
                        <a:solidFill>
                          <a:srgbClr val="003399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it-IT" sz="2400" b="1" i="0" dirty="0">
                          <a:solidFill>
                            <a:srgbClr val="003399"/>
                          </a:solidFill>
                          <a:latin typeface="Calibri" panose="020F0502020204030204" pitchFamily="34" charset="0"/>
                        </a:rPr>
                        <a:t>36 mesi a partire dal 3 febbraio 2025, data di comunicazione di avvio</a:t>
                      </a:r>
                      <a:endParaRPr lang="it-IT" sz="2400" b="1" i="0" kern="1200" dirty="0">
                        <a:solidFill>
                          <a:srgbClr val="003399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44" marR="91444" marT="45732" marB="4573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015527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BD12201-10B1-4C50-AD95-08BE271B9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548335"/>
              </p:ext>
            </p:extLst>
          </p:nvPr>
        </p:nvGraphicFramePr>
        <p:xfrm>
          <a:off x="35496" y="3573016"/>
          <a:ext cx="8569325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80">
                  <a:extLst>
                    <a:ext uri="{9D8B030D-6E8A-4147-A177-3AD203B41FA5}">
                      <a16:colId xmlns:a16="http://schemas.microsoft.com/office/drawing/2014/main" val="3562721612"/>
                    </a:ext>
                  </a:extLst>
                </a:gridCol>
                <a:gridCol w="6877645">
                  <a:extLst>
                    <a:ext uri="{9D8B030D-6E8A-4147-A177-3AD203B41FA5}">
                      <a16:colId xmlns:a16="http://schemas.microsoft.com/office/drawing/2014/main" val="4262089501"/>
                    </a:ext>
                  </a:extLst>
                </a:gridCol>
              </a:tblGrid>
              <a:tr h="2808312"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it-IT" sz="2000" dirty="0">
                          <a:solidFill>
                            <a:schemeClr val="bg1"/>
                          </a:solidFill>
                          <a:latin typeface="+mn-lt"/>
                        </a:rPr>
                        <a:t>Beneficiari</a:t>
                      </a:r>
                      <a:endParaRPr lang="it-IT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4" marR="91444" marT="45732" marB="45732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t-IT" sz="1800" b="0" i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alunni e alunne di Paesi terzi </a:t>
                      </a:r>
                      <a:r>
                        <a:rPr lang="it-IT" sz="1800" b="1" i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regolarmente soggiornanti </a:t>
                      </a:r>
                      <a:r>
                        <a:rPr lang="it-IT" sz="1800" b="0" i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Italia, anche aventi doppia nazionalità ivi inclusa nazionalità italiana o altra nazionalità comunitaria iscritte/i alle scuole dell’Infanzia, primarie e secondarie di 1° e 2° grado dell’ER;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t-IT" sz="1800" b="0" i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personale scolastico (DS, docenti e ATA);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t-IT" sz="1800" b="0" i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familiari delle alunne e degli alunni cittadini di Paesi terzi regolarmente soggiornanti.</a:t>
                      </a:r>
                    </a:p>
                  </a:txBody>
                  <a:tcPr marL="91444" marR="91444" marT="45732" marB="4573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015527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DBD12201-10B1-4C50-AD95-08BE271B9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967125"/>
              </p:ext>
            </p:extLst>
          </p:nvPr>
        </p:nvGraphicFramePr>
        <p:xfrm>
          <a:off x="239" y="2267880"/>
          <a:ext cx="8569325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80">
                  <a:extLst>
                    <a:ext uri="{9D8B030D-6E8A-4147-A177-3AD203B41FA5}">
                      <a16:colId xmlns:a16="http://schemas.microsoft.com/office/drawing/2014/main" val="3562721612"/>
                    </a:ext>
                  </a:extLst>
                </a:gridCol>
                <a:gridCol w="6877645">
                  <a:extLst>
                    <a:ext uri="{9D8B030D-6E8A-4147-A177-3AD203B41FA5}">
                      <a16:colId xmlns:a16="http://schemas.microsoft.com/office/drawing/2014/main" val="4262089501"/>
                    </a:ext>
                  </a:extLst>
                </a:gridCol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t-IT" sz="1800" dirty="0">
                          <a:solidFill>
                            <a:schemeClr val="bg1"/>
                          </a:solidFill>
                        </a:rPr>
                        <a:t>Importo finanziato</a:t>
                      </a:r>
                      <a:endParaRPr lang="it-IT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2" marB="45732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it-IT" sz="1800" b="0" i="0" dirty="0">
                        <a:solidFill>
                          <a:srgbClr val="003399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it-IT" sz="2400" b="1" i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€ 2.734.073,09</a:t>
                      </a:r>
                    </a:p>
                  </a:txBody>
                  <a:tcPr marL="91444" marR="91444" marT="45732" marB="4573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015527"/>
                  </a:ext>
                </a:extLst>
              </a:tr>
            </a:tbl>
          </a:graphicData>
        </a:graphic>
      </p:graphicFrame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58" y="2023387"/>
            <a:ext cx="1486062" cy="1486062"/>
          </a:xfrm>
          <a:prstGeom prst="rect">
            <a:avLst/>
          </a:prstGeom>
        </p:spPr>
      </p:pic>
      <p:sp>
        <p:nvSpPr>
          <p:cNvPr id="10" name="Rectangle 48">
            <a:extLst>
              <a:ext uri="{FF2B5EF4-FFF2-40B4-BE49-F238E27FC236}">
                <a16:creationId xmlns:a16="http://schemas.microsoft.com/office/drawing/2014/main" id="{FF51ABE9-5D40-4CC5-9A8F-F8CD146E2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42843"/>
            <a:ext cx="71748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2400" b="1" dirty="0">
                <a:latin typeface="Trebuchet MS" panose="020B0603020202020204" pitchFamily="34" charset="0"/>
              </a:rPr>
              <a:t>Il progetto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99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BD12201-10B1-4C50-AD95-08BE271B9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386805"/>
              </p:ext>
            </p:extLst>
          </p:nvPr>
        </p:nvGraphicFramePr>
        <p:xfrm>
          <a:off x="0" y="1556792"/>
          <a:ext cx="8569325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422">
                  <a:extLst>
                    <a:ext uri="{9D8B030D-6E8A-4147-A177-3AD203B41FA5}">
                      <a16:colId xmlns:a16="http://schemas.microsoft.com/office/drawing/2014/main" val="3562721612"/>
                    </a:ext>
                  </a:extLst>
                </a:gridCol>
                <a:gridCol w="7121903">
                  <a:extLst>
                    <a:ext uri="{9D8B030D-6E8A-4147-A177-3AD203B41FA5}">
                      <a16:colId xmlns:a16="http://schemas.microsoft.com/office/drawing/2014/main" val="4262089501"/>
                    </a:ext>
                  </a:extLst>
                </a:gridCol>
              </a:tblGrid>
              <a:tr h="4824536">
                <a:tc>
                  <a:txBody>
                    <a:bodyPr/>
                    <a:lstStyle/>
                    <a:p>
                      <a:pPr algn="ctr"/>
                      <a:endParaRPr lang="it-IT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t-IT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Finalità</a:t>
                      </a:r>
                      <a:endParaRPr lang="it-IT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32" marB="45732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it-IT" sz="2000" b="0" i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Realizzare attività e interventi per il: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it-IT" sz="2000" b="0" i="0" kern="1200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it-IT" sz="2000" b="0" i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rafforzamento dell’integrazione scolastica di alunni e studenti di paesi terzi,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it-IT" sz="2000" b="0" i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potenziamento della lingua italiana,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it-IT" sz="2000" b="0" i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coinvolgimento attivo delle famiglie,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it-IT" sz="2000" b="0" i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promozione di attività interculturali,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it-IT" sz="2000" b="0" i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miglioramento dei servizi offerti dal sistema scolastico con particolare attenzione ai contesti multiculturali e periferici.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it-IT" sz="2000" b="0" i="0" kern="1200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32" marB="4573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015527"/>
                  </a:ext>
                </a:extLst>
              </a:tr>
            </a:tbl>
          </a:graphicData>
        </a:graphic>
      </p:graphicFrame>
      <p:sp>
        <p:nvSpPr>
          <p:cNvPr id="5" name="Rectangle 48">
            <a:extLst>
              <a:ext uri="{FF2B5EF4-FFF2-40B4-BE49-F238E27FC236}">
                <a16:creationId xmlns:a16="http://schemas.microsoft.com/office/drawing/2014/main" id="{1DD39A4D-3A74-4D66-A121-3C225132C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571" y="67988"/>
            <a:ext cx="71748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2800" b="1" dirty="0">
                <a:latin typeface="Trebuchet MS" panose="020B0603020202020204" pitchFamily="34" charset="0"/>
              </a:rPr>
              <a:t>Il progetto - finalità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8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BD12201-10B1-4C50-AD95-08BE271B9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05032"/>
              </p:ext>
            </p:extLst>
          </p:nvPr>
        </p:nvGraphicFramePr>
        <p:xfrm>
          <a:off x="0" y="1556792"/>
          <a:ext cx="8569325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422">
                  <a:extLst>
                    <a:ext uri="{9D8B030D-6E8A-4147-A177-3AD203B41FA5}">
                      <a16:colId xmlns:a16="http://schemas.microsoft.com/office/drawing/2014/main" val="3562721612"/>
                    </a:ext>
                  </a:extLst>
                </a:gridCol>
                <a:gridCol w="7121903">
                  <a:extLst>
                    <a:ext uri="{9D8B030D-6E8A-4147-A177-3AD203B41FA5}">
                      <a16:colId xmlns:a16="http://schemas.microsoft.com/office/drawing/2014/main" val="4262089501"/>
                    </a:ext>
                  </a:extLst>
                </a:gridCol>
              </a:tblGrid>
              <a:tr h="4824536">
                <a:tc>
                  <a:txBody>
                    <a:bodyPr/>
                    <a:lstStyle/>
                    <a:p>
                      <a:pPr algn="ctr"/>
                      <a:endParaRPr lang="it-IT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t-IT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Attività</a:t>
                      </a:r>
                    </a:p>
                    <a:p>
                      <a:pPr algn="ctr"/>
                      <a:r>
                        <a:rPr lang="it-IT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 capo alle scuole</a:t>
                      </a:r>
                      <a:endParaRPr lang="it-IT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32" marB="45732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buFont typeface="Arial" panose="020B0604020202020204" pitchFamily="34" charset="0"/>
                        <a:buAutoNum type="alphaLcParenR"/>
                      </a:pPr>
                      <a:r>
                        <a:rPr lang="it-IT" sz="2000" b="1" i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Formazione linguistico/civica: 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AutoNum type="arabicPeriod"/>
                      </a:pPr>
                      <a:r>
                        <a:rPr lang="it-IT" sz="2000" b="0" i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Insegnamento/apprendimento dell’italiano; Corsi di lingua italiana a tutti i livelli, da alfa/preA1 a B2 QCER - con particolare attenzione ai preadolescenti e adolescenti neoarrivati (NAI) e ai MSNA; interventi per l’apprendimento della lingua per la comunicazione interpersonale di base (ITALBASE), l’accompagnamento all’italiano scritto, lo sviluppo dell’italiano dello studio, anche attraverso la </a:t>
                      </a:r>
                      <a:r>
                        <a:rPr lang="it-IT" sz="2000" b="0" i="1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peer </a:t>
                      </a:r>
                      <a:r>
                        <a:rPr lang="it-IT" sz="2000" b="0" i="1" kern="1200" dirty="0" err="1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education</a:t>
                      </a:r>
                      <a:r>
                        <a:rPr lang="it-IT" sz="2000" b="0" i="1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000" b="0" i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il coinvolgimento di mediatori culturali;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it-IT" sz="2000" b="0" i="0" kern="1200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it-IT" sz="2000" b="0" i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it-IT" sz="2000" b="1" i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Percorsi di cittadinanza attiva</a:t>
                      </a:r>
                      <a:r>
                        <a:rPr lang="it-IT" sz="2000" b="0" i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fondati sui nuclei tematici del nuovo curricolo di Educazione civica (Costituzione, Sviluppo sostenibile, Cittadinanza digitale);</a:t>
                      </a:r>
                    </a:p>
                  </a:txBody>
                  <a:tcPr marL="91444" marR="91444" marT="45732" marB="4573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015527"/>
                  </a:ext>
                </a:extLst>
              </a:tr>
            </a:tbl>
          </a:graphicData>
        </a:graphic>
      </p:graphicFrame>
      <p:sp>
        <p:nvSpPr>
          <p:cNvPr id="5" name="Rectangle 48">
            <a:extLst>
              <a:ext uri="{FF2B5EF4-FFF2-40B4-BE49-F238E27FC236}">
                <a16:creationId xmlns:a16="http://schemas.microsoft.com/office/drawing/2014/main" id="{1DD39A4D-3A74-4D66-A121-3C225132C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571" y="98765"/>
            <a:ext cx="71748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2400" b="1" dirty="0">
                <a:latin typeface="Trebuchet MS" panose="020B0603020202020204" pitchFamily="34" charset="0"/>
              </a:rPr>
              <a:t>Il progetto - attività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671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BD12201-10B1-4C50-AD95-08BE271B9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717610"/>
              </p:ext>
            </p:extLst>
          </p:nvPr>
        </p:nvGraphicFramePr>
        <p:xfrm>
          <a:off x="0" y="1556792"/>
          <a:ext cx="8569325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422">
                  <a:extLst>
                    <a:ext uri="{9D8B030D-6E8A-4147-A177-3AD203B41FA5}">
                      <a16:colId xmlns:a16="http://schemas.microsoft.com/office/drawing/2014/main" val="3562721612"/>
                    </a:ext>
                  </a:extLst>
                </a:gridCol>
                <a:gridCol w="7121903">
                  <a:extLst>
                    <a:ext uri="{9D8B030D-6E8A-4147-A177-3AD203B41FA5}">
                      <a16:colId xmlns:a16="http://schemas.microsoft.com/office/drawing/2014/main" val="4262089501"/>
                    </a:ext>
                  </a:extLst>
                </a:gridCol>
              </a:tblGrid>
              <a:tr h="4824536">
                <a:tc>
                  <a:txBody>
                    <a:bodyPr/>
                    <a:lstStyle/>
                    <a:p>
                      <a:pPr algn="ctr"/>
                      <a:endParaRPr lang="it-IT" sz="2000" b="0" i="0" kern="1200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it-IT" sz="2000" b="0" i="0" kern="1200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24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Attività</a:t>
                      </a:r>
                    </a:p>
                    <a:p>
                      <a:pPr algn="ctr"/>
                      <a:r>
                        <a:rPr lang="it-IT" sz="24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ETS</a:t>
                      </a:r>
                    </a:p>
                  </a:txBody>
                  <a:tcPr marL="91444" marR="91444" marT="45732" marB="45732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it-IT" sz="2000" b="1" i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</a:t>
                      </a:r>
                      <a:r>
                        <a:rPr lang="it-IT" sz="2000" b="0" i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Interventi per la prevenzione dell’insuccesso, del ritardo scolastico e della dispersione scolastica e formativa di alunni e studenti stranieri, anche attraverso attività di </a:t>
                      </a:r>
                      <a:r>
                        <a:rPr lang="it-IT" sz="2000" b="1" i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orientamento scolastico</a:t>
                      </a:r>
                      <a:r>
                        <a:rPr lang="it-IT" sz="2000" b="0" i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it-IT" sz="2000" b="1" i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</a:t>
                      </a:r>
                      <a:r>
                        <a:rPr lang="it-IT" sz="2000" b="0" i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Valorizzazione del plurilinguismo e della diversità linguistica: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it-IT" sz="2000" b="1" i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d) </a:t>
                      </a:r>
                      <a:r>
                        <a:rPr lang="it-IT" sz="2000" b="0" i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Promozione dell’inserimento nelle scuole dell’infanzia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it-IT" sz="2000" b="1" i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e) </a:t>
                      </a:r>
                      <a:r>
                        <a:rPr lang="it-IT" sz="2000" b="0" i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Coinvolgimento e partecipazione attiva delle famiglie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it-IT" sz="2000" b="1" i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f) </a:t>
                      </a:r>
                      <a:r>
                        <a:rPr lang="it-IT" sz="2000" b="0" i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Valorizzazione scuole in contesti di complessità sociale e nelle periferie urbane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it-IT" sz="2000" b="1" i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g) </a:t>
                      </a:r>
                      <a:r>
                        <a:rPr lang="it-IT" sz="2000" b="0" i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Formazione del personale scolastico (dirigenti scolastici, insegnanti, personale Ata) delle scuole in contesti di complessità sociale e di periferia urbana</a:t>
                      </a:r>
                    </a:p>
                  </a:txBody>
                  <a:tcPr marL="91444" marR="91444" marT="45732" marB="4573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015527"/>
                  </a:ext>
                </a:extLst>
              </a:tr>
            </a:tbl>
          </a:graphicData>
        </a:graphic>
      </p:graphicFrame>
      <p:sp>
        <p:nvSpPr>
          <p:cNvPr id="5" name="Rectangle 48">
            <a:extLst>
              <a:ext uri="{FF2B5EF4-FFF2-40B4-BE49-F238E27FC236}">
                <a16:creationId xmlns:a16="http://schemas.microsoft.com/office/drawing/2014/main" id="{1DD39A4D-3A74-4D66-A121-3C225132C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571" y="98765"/>
            <a:ext cx="71748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2400" b="1" dirty="0">
                <a:latin typeface="Trebuchet MS" panose="020B0603020202020204" pitchFamily="34" charset="0"/>
              </a:rPr>
              <a:t>Il progetto - attività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3DBE2DD-A6F5-BCA7-BF52-8D856E1F35EF}"/>
              </a:ext>
            </a:extLst>
          </p:cNvPr>
          <p:cNvSpPr txBox="1"/>
          <p:nvPr/>
        </p:nvSpPr>
        <p:spPr>
          <a:xfrm>
            <a:off x="0" y="15008"/>
            <a:ext cx="7236296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WP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8796DA71-9F52-CCB1-6399-B98C0E6A5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64860"/>
              </p:ext>
            </p:extLst>
          </p:nvPr>
        </p:nvGraphicFramePr>
        <p:xfrm>
          <a:off x="107504" y="885765"/>
          <a:ext cx="8784977" cy="53766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7499">
                  <a:extLst>
                    <a:ext uri="{9D8B030D-6E8A-4147-A177-3AD203B41FA5}">
                      <a16:colId xmlns:a16="http://schemas.microsoft.com/office/drawing/2014/main" val="1783554396"/>
                    </a:ext>
                  </a:extLst>
                </a:gridCol>
                <a:gridCol w="6011685">
                  <a:extLst>
                    <a:ext uri="{9D8B030D-6E8A-4147-A177-3AD203B41FA5}">
                      <a16:colId xmlns:a16="http://schemas.microsoft.com/office/drawing/2014/main" val="1509439579"/>
                    </a:ext>
                  </a:extLst>
                </a:gridCol>
                <a:gridCol w="1225793">
                  <a:extLst>
                    <a:ext uri="{9D8B030D-6E8A-4147-A177-3AD203B41FA5}">
                      <a16:colId xmlns:a16="http://schemas.microsoft.com/office/drawing/2014/main" val="2423745893"/>
                    </a:ext>
                  </a:extLst>
                </a:gridCol>
              </a:tblGrid>
              <a:tr h="1757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kern="0" dirty="0">
                          <a:solidFill>
                            <a:schemeClr val="tx1"/>
                          </a:solidFill>
                          <a:effectLst/>
                        </a:rPr>
                        <a:t>WP 0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kern="0" dirty="0">
                          <a:solidFill>
                            <a:schemeClr val="tx1"/>
                          </a:solidFill>
                          <a:effectLst/>
                        </a:rPr>
                        <a:t>Supporto gestionale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545" marR="505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kern="0" dirty="0">
                          <a:solidFill>
                            <a:schemeClr val="tx1"/>
                          </a:solidFill>
                          <a:effectLst/>
                        </a:rPr>
                        <a:t>1. Coordinamento e gestione del progetto; </a:t>
                      </a:r>
                      <a:r>
                        <a:rPr lang="it-IT" sz="1400" i="1" kern="0" dirty="0" err="1">
                          <a:solidFill>
                            <a:schemeClr val="tx1"/>
                          </a:solidFill>
                          <a:effectLst/>
                        </a:rPr>
                        <a:t>governance</a:t>
                      </a:r>
                      <a:r>
                        <a:rPr lang="it-IT" sz="1400" kern="0" dirty="0">
                          <a:solidFill>
                            <a:schemeClr val="tx1"/>
                          </a:solidFill>
                          <a:effectLst/>
                        </a:rPr>
                        <a:t>, monitoraggio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kern="0" dirty="0">
                          <a:solidFill>
                            <a:schemeClr val="tx1"/>
                          </a:solidFill>
                          <a:effectLst/>
                        </a:rPr>
                        <a:t>2. Attività amministrative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kern="0" dirty="0">
                          <a:solidFill>
                            <a:schemeClr val="tx1"/>
                          </a:solidFill>
                          <a:effectLst/>
                        </a:rPr>
                        <a:t>3. Rendicontazione delle spese sostenute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kern="0" dirty="0">
                          <a:solidFill>
                            <a:schemeClr val="tx1"/>
                          </a:solidFill>
                          <a:effectLst/>
                        </a:rPr>
                        <a:t>4. Verifiche amministrativo-contabili da parte di un revisore indipendente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kern="0" dirty="0">
                          <a:solidFill>
                            <a:schemeClr val="tx1"/>
                          </a:solidFill>
                          <a:effectLst/>
                        </a:rPr>
                        <a:t>5. Verifica degli affidamenti e degli incarichi esterni da parte di un esperto legale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45" marR="505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it-IT" sz="1400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CPIA 2 BO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45" marR="50545" marT="0" marB="0" anchor="ctr"/>
                </a:tc>
                <a:extLst>
                  <a:ext uri="{0D108BD9-81ED-4DB2-BD59-A6C34878D82A}">
                    <a16:rowId xmlns:a16="http://schemas.microsoft.com/office/drawing/2014/main" val="2793067139"/>
                  </a:ext>
                </a:extLst>
              </a:tr>
              <a:tr h="36195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kern="0" dirty="0">
                          <a:solidFill>
                            <a:schemeClr val="tx1"/>
                          </a:solidFill>
                          <a:effectLst/>
                        </a:rPr>
                        <a:t>WP 1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kern="0" dirty="0">
                          <a:solidFill>
                            <a:schemeClr val="tx1"/>
                          </a:solidFill>
                          <a:effectLst/>
                        </a:rPr>
                        <a:t>Formazione linguistico-civica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45" marR="50545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it-IT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it-IT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Insegnamento/apprendimento dell’italiano - Corsi di lingua italiana a tutti i livelli, da alfa/preA1 a B2 QCER - con particolare attenzione ai preadolescenti e adolescenti neoarrivati (NAI) e ai MSNA; interventi per l’apprendimento della lingua per la comunicazione interpersonale di base (ITABASE), l’accompagnamento all’italiano scritto, lo sviluppo dell’italiano dello studio, anche attraverso la </a:t>
                      </a:r>
                      <a:r>
                        <a:rPr lang="it-IT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peer </a:t>
                      </a:r>
                      <a:r>
                        <a:rPr lang="it-IT" sz="14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education</a:t>
                      </a:r>
                      <a:r>
                        <a:rPr lang="it-IT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il coinvolgimento di mediatori culturali;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it-IT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it-IT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it-IT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Percorsi di cittadinanza attiva, fondati sui nuclei tematici del curricolo di Educazione civica (Costituzione, Sviluppo sostenibile, Cittadinanza digitale);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45" marR="505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scuole partner</a:t>
                      </a:r>
                    </a:p>
                  </a:txBody>
                  <a:tcPr marL="50545" marR="50545" marT="0" marB="0" anchor="ctr"/>
                </a:tc>
                <a:extLst>
                  <a:ext uri="{0D108BD9-81ED-4DB2-BD59-A6C34878D82A}">
                    <a16:rowId xmlns:a16="http://schemas.microsoft.com/office/drawing/2014/main" val="503634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856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3DBE2DD-A6F5-BCA7-BF52-8D856E1F35EF}"/>
              </a:ext>
            </a:extLst>
          </p:cNvPr>
          <p:cNvSpPr txBox="1"/>
          <p:nvPr/>
        </p:nvSpPr>
        <p:spPr>
          <a:xfrm>
            <a:off x="0" y="0"/>
            <a:ext cx="7380312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WP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8796DA71-9F52-CCB1-6399-B98C0E6A5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910986"/>
              </p:ext>
            </p:extLst>
          </p:nvPr>
        </p:nvGraphicFramePr>
        <p:xfrm>
          <a:off x="174901" y="1228409"/>
          <a:ext cx="8784977" cy="5016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7499">
                  <a:extLst>
                    <a:ext uri="{9D8B030D-6E8A-4147-A177-3AD203B41FA5}">
                      <a16:colId xmlns:a16="http://schemas.microsoft.com/office/drawing/2014/main" val="1783554396"/>
                    </a:ext>
                  </a:extLst>
                </a:gridCol>
                <a:gridCol w="6011685">
                  <a:extLst>
                    <a:ext uri="{9D8B030D-6E8A-4147-A177-3AD203B41FA5}">
                      <a16:colId xmlns:a16="http://schemas.microsoft.com/office/drawing/2014/main" val="1509439579"/>
                    </a:ext>
                  </a:extLst>
                </a:gridCol>
                <a:gridCol w="1225793">
                  <a:extLst>
                    <a:ext uri="{9D8B030D-6E8A-4147-A177-3AD203B41FA5}">
                      <a16:colId xmlns:a16="http://schemas.microsoft.com/office/drawing/2014/main" val="2423745893"/>
                    </a:ext>
                  </a:extLst>
                </a:gridCol>
              </a:tblGrid>
              <a:tr h="2270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kern="0" dirty="0">
                          <a:solidFill>
                            <a:schemeClr val="tx1"/>
                          </a:solidFill>
                          <a:effectLst/>
                        </a:rPr>
                        <a:t>WP 2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kern="0" dirty="0">
                          <a:solidFill>
                            <a:schemeClr val="tx1"/>
                          </a:solidFill>
                          <a:effectLst/>
                        </a:rPr>
                        <a:t>Prevenzione insuccesso, ritardo e dispersione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545" marR="50545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it-IT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it-IT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Interventi per la </a:t>
                      </a:r>
                      <a:r>
                        <a:rPr lang="it-IT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prevenzione dell’insuccesso, del ritardo scolastico e della dispersione</a:t>
                      </a:r>
                      <a:r>
                        <a:rPr lang="it-IT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scolastica e formativa di alunni e studenti stranieri, anche attraverso attività di </a:t>
                      </a:r>
                      <a:r>
                        <a:rPr lang="it-IT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orientamento scolastico</a:t>
                      </a:r>
                      <a:r>
                        <a:rPr lang="it-IT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it-IT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it-IT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Valorizzazione del plurilinguismo e della diversità linguistica: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it-IT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it-IT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Promozione dell’inserimento nelle scuole dell’infanzia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it-IT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it-IT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Coinvolgimento e partecipazione attiva delle famiglie</a:t>
                      </a:r>
                    </a:p>
                  </a:txBody>
                  <a:tcPr marL="50545" marR="50545" marT="0" marB="0"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ETS</a:t>
                      </a:r>
                    </a:p>
                  </a:txBody>
                  <a:tcPr marL="50545" marR="50545" marT="0" marB="0" anchor="ctr"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067139"/>
                  </a:ext>
                </a:extLst>
              </a:tr>
              <a:tr h="27459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kern="0" dirty="0">
                          <a:solidFill>
                            <a:schemeClr val="tx1"/>
                          </a:solidFill>
                          <a:effectLst/>
                        </a:rPr>
                        <a:t>WP 3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kern="0" dirty="0">
                          <a:solidFill>
                            <a:schemeClr val="tx1"/>
                          </a:solidFill>
                          <a:effectLst/>
                        </a:rPr>
                        <a:t>Formazione del personale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45" marR="50545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it-IT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it-IT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Formazione del personale scolastico (dirigenti scolastici, insegnanti, personale Ata) delle scuole in contesti di complessità sociale e di periferia urbana</a:t>
                      </a:r>
                    </a:p>
                  </a:txBody>
                  <a:tcPr marL="50545" marR="505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CPIA 2 BO</a:t>
                      </a:r>
                    </a:p>
                  </a:txBody>
                  <a:tcPr marL="50545" marR="50545" marT="0" marB="0" anchor="ctr"/>
                </a:tc>
                <a:extLst>
                  <a:ext uri="{0D108BD9-81ED-4DB2-BD59-A6C34878D82A}">
                    <a16:rowId xmlns:a16="http://schemas.microsoft.com/office/drawing/2014/main" val="503634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666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8">
            <a:extLst>
              <a:ext uri="{FF2B5EF4-FFF2-40B4-BE49-F238E27FC236}">
                <a16:creationId xmlns:a16="http://schemas.microsoft.com/office/drawing/2014/main" id="{01F0F4A5-B407-4F9B-B239-3CF10D029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571" y="67988"/>
            <a:ext cx="71748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800" b="1" i="0" u="none" strike="noStrike" cap="none" normalizeH="0" baseline="0" dirty="0">
                <a:ln>
                  <a:noFill/>
                </a:ln>
                <a:latin typeface="Trebuchet MS" panose="020B0603020202020204" pitchFamily="34" charset="0"/>
              </a:rPr>
              <a:t>Governance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latin typeface="Trebuchet MS" panose="020B0603020202020204" pitchFamily="34" charset="0"/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4A008AD3-C80C-4FF4-A28A-ABAA0C1F3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550" y="1079062"/>
            <a:ext cx="1437972" cy="1047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00"/>
              </a:gs>
              <a:gs pos="50000">
                <a:srgbClr val="FFFFFF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rgbClr val="00336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Text Box 33">
            <a:extLst>
              <a:ext uri="{FF2B5EF4-FFF2-40B4-BE49-F238E27FC236}">
                <a16:creationId xmlns:a16="http://schemas.microsoft.com/office/drawing/2014/main" id="{A769992C-128C-42ED-9A15-A147C944E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93" y="1375932"/>
            <a:ext cx="1060080" cy="45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USR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1B414294-F9A8-4A75-BECC-5DF88FD45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271" y="1061384"/>
            <a:ext cx="1358071" cy="10654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50000">
                <a:srgbClr val="FFFFFF"/>
              </a:gs>
              <a:gs pos="100000">
                <a:srgbClr val="008080"/>
              </a:gs>
            </a:gsLst>
            <a:lin ang="5400000" scaled="1"/>
          </a:gradFill>
          <a:ln w="9525">
            <a:solidFill>
              <a:srgbClr val="00336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Text Box 38">
            <a:extLst>
              <a:ext uri="{FF2B5EF4-FFF2-40B4-BE49-F238E27FC236}">
                <a16:creationId xmlns:a16="http://schemas.microsoft.com/office/drawing/2014/main" id="{C3764956-1FEF-49D7-A316-6A23E77A0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266" y="1217801"/>
            <a:ext cx="1060080" cy="73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CPIA 2 BO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E4F7B281-5F6D-4B9C-95E6-F4F0BADA1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23" y="2994423"/>
            <a:ext cx="2892985" cy="107044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50000">
                <a:srgbClr val="FFFFFF"/>
              </a:gs>
              <a:gs pos="100000">
                <a:srgbClr val="008080"/>
              </a:gs>
            </a:gsLst>
            <a:lin ang="5400000" scaled="1"/>
          </a:gradFill>
          <a:ln w="9525">
            <a:solidFill>
              <a:srgbClr val="00336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dirty="0"/>
              <a:t>Partner di progetto:(con budget): 14 soggetti</a:t>
            </a: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2D5E2627-60F6-4535-9661-83F40375E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161" y="1190284"/>
            <a:ext cx="1358071" cy="82530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336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1200" dirty="0"/>
              <a:t>Soggetto aderente</a:t>
            </a:r>
          </a:p>
          <a:p>
            <a:pPr algn="ctr"/>
            <a:r>
              <a:rPr lang="it-IT" sz="1200" dirty="0"/>
              <a:t>(art. 1, lett. i)</a:t>
            </a:r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47ADFDFE-4B9B-4EEB-A411-7D7588E8A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9313" y="1190284"/>
            <a:ext cx="1358071" cy="71189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336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1200" dirty="0"/>
              <a:t>Soggetto proponente</a:t>
            </a:r>
          </a:p>
          <a:p>
            <a:pPr algn="ctr"/>
            <a:r>
              <a:rPr lang="it-IT" sz="1200" dirty="0"/>
              <a:t>delegato USR</a:t>
            </a:r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B597E3F9-BDA2-4D18-9700-60A7497880FE}"/>
              </a:ext>
            </a:extLst>
          </p:cNvPr>
          <p:cNvSpPr/>
          <p:nvPr/>
        </p:nvSpPr>
        <p:spPr bwMode="auto">
          <a:xfrm>
            <a:off x="2255510" y="5229200"/>
            <a:ext cx="4269449" cy="96709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dirty="0">
                <a:latin typeface="Arial" pitchFamily="34" charset="0"/>
              </a:rPr>
              <a:t>Soggetti aderenti (senza budget, concorrono alla rete territoriale):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179 Istituzioni scolastiche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645725BD-8D0B-48E8-B106-ED4E38C93046}"/>
              </a:ext>
            </a:extLst>
          </p:cNvPr>
          <p:cNvSpPr/>
          <p:nvPr/>
        </p:nvSpPr>
        <p:spPr bwMode="auto">
          <a:xfrm>
            <a:off x="7020272" y="908720"/>
            <a:ext cx="1584176" cy="2232248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Gruppo di coordinamento: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200" dirty="0">
              <a:latin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DS delle 12 scuole partner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dirty="0">
                <a:latin typeface="Arial" pitchFamily="34" charset="0"/>
              </a:rPr>
              <a:t>+ USR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+ Regione (complementarità con altri FAMI)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dirty="0">
                <a:latin typeface="Arial" pitchFamily="34" charset="0"/>
              </a:rPr>
              <a:t>+ 2 ETS</a:t>
            </a:r>
            <a:endParaRPr kumimoji="0" lang="it-I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AutoShape 13">
            <a:extLst>
              <a:ext uri="{FF2B5EF4-FFF2-40B4-BE49-F238E27FC236}">
                <a16:creationId xmlns:a16="http://schemas.microsoft.com/office/drawing/2014/main" id="{04501FED-D58B-824D-B315-F439102AF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210" y="3740350"/>
            <a:ext cx="2892985" cy="120081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50000">
                <a:srgbClr val="FFFFFF"/>
              </a:gs>
              <a:gs pos="100000">
                <a:srgbClr val="008080"/>
              </a:gs>
            </a:gsLst>
            <a:lin ang="5400000" scaled="1"/>
          </a:gradFill>
          <a:ln w="9525">
            <a:solidFill>
              <a:srgbClr val="00336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dirty="0"/>
              <a:t>2 ETS che operano su 3 aree vaste: Emilia, Bologna, Ferrara e Romagna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C00FDD66-5C2A-02AA-DE71-CB368218FDFD}"/>
              </a:ext>
            </a:extLst>
          </p:cNvPr>
          <p:cNvSpPr/>
          <p:nvPr/>
        </p:nvSpPr>
        <p:spPr bwMode="auto">
          <a:xfrm>
            <a:off x="7020272" y="3529646"/>
            <a:ext cx="1656184" cy="2419634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Gruppo tecnico gestionale/</a:t>
            </a:r>
            <a:r>
              <a:rPr kumimoji="0" lang="it-IT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amm.vo</a:t>
            </a:r>
            <a:r>
              <a:rPr kumimoji="0" lang="it-I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200" dirty="0">
              <a:latin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Coordinatore CPIA 2 Bo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dirty="0">
                <a:latin typeface="Arial" pitchFamily="34" charset="0"/>
              </a:rPr>
              <a:t>+</a:t>
            </a:r>
            <a:endParaRPr kumimoji="0" lang="it-I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DSGA delle scuole capofila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dirty="0">
                <a:latin typeface="Arial" pitchFamily="34" charset="0"/>
              </a:rPr>
              <a:t>+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dirty="0">
                <a:latin typeface="Arial" pitchFamily="34" charset="0"/>
              </a:rPr>
              <a:t>Referenti delle scuole capofila</a:t>
            </a:r>
          </a:p>
        </p:txBody>
      </p:sp>
      <p:sp>
        <p:nvSpPr>
          <p:cNvPr id="5" name="AutoShape 13">
            <a:extLst>
              <a:ext uri="{FF2B5EF4-FFF2-40B4-BE49-F238E27FC236}">
                <a16:creationId xmlns:a16="http://schemas.microsoft.com/office/drawing/2014/main" id="{4D1D3FAB-534C-BF68-8A30-CF5A07534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0315" y="2883968"/>
            <a:ext cx="2892985" cy="69656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50000">
                <a:srgbClr val="FFFFFF"/>
              </a:gs>
              <a:gs pos="100000">
                <a:srgbClr val="008080"/>
              </a:gs>
            </a:gsLst>
            <a:lin ang="5400000" scaled="1"/>
          </a:gradFill>
          <a:ln w="9525">
            <a:solidFill>
              <a:srgbClr val="00336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dirty="0"/>
              <a:t>12 Istituzioni scolastiche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624386E3-F06B-E12F-D6AB-1CA93129B594}"/>
              </a:ext>
            </a:extLst>
          </p:cNvPr>
          <p:cNvCxnSpPr/>
          <p:nvPr/>
        </p:nvCxnSpPr>
        <p:spPr bwMode="auto">
          <a:xfrm>
            <a:off x="3203848" y="3284984"/>
            <a:ext cx="2880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96DA1AA7-103F-BEEA-1BEF-4B6DB4114EB5}"/>
              </a:ext>
            </a:extLst>
          </p:cNvPr>
          <p:cNvCxnSpPr/>
          <p:nvPr/>
        </p:nvCxnSpPr>
        <p:spPr bwMode="auto">
          <a:xfrm>
            <a:off x="3203848" y="3740350"/>
            <a:ext cx="415423" cy="3245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04001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8">
            <a:extLst>
              <a:ext uri="{FF2B5EF4-FFF2-40B4-BE49-F238E27FC236}">
                <a16:creationId xmlns:a16="http://schemas.microsoft.com/office/drawing/2014/main" id="{01F0F4A5-B407-4F9B-B239-3CF10D029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67988"/>
            <a:ext cx="70567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800" b="1" i="0" u="none" strike="noStrike" cap="none" normalizeH="0" baseline="0" dirty="0">
                <a:ln>
                  <a:noFill/>
                </a:ln>
                <a:latin typeface="Trebuchet MS" panose="020B0603020202020204" pitchFamily="34" charset="0"/>
              </a:rPr>
              <a:t>Governance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latin typeface="Trebuchet MS" panose="020B0603020202020204" pitchFamily="34" charset="0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7D021F65-5455-01DF-C522-DF666F4E3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046645"/>
              </p:ext>
            </p:extLst>
          </p:nvPr>
        </p:nvGraphicFramePr>
        <p:xfrm>
          <a:off x="539552" y="1052736"/>
          <a:ext cx="7488832" cy="482453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702340955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158750704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1427099264"/>
                    </a:ext>
                  </a:extLst>
                </a:gridCol>
              </a:tblGrid>
              <a:tr h="37111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Provincia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Istituzione scolastica partner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307445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PC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2° Circolo Didattico Piacenza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Consorzio di cooperative l’Arcolaio</a:t>
                      </a:r>
                    </a:p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ATS con:</a:t>
                      </a:r>
                    </a:p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Cooperativa sociale Papa Giovanni XXIII di Reggio Emilia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Gulliver, cooperativa di Modena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169486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PR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IC Micheli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675912"/>
                  </a:ext>
                </a:extLst>
              </a:tr>
              <a:tr h="37111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RE</a:t>
                      </a:r>
                    </a:p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RE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IIS Nobili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002568"/>
                  </a:ext>
                </a:extLst>
              </a:tr>
              <a:tr h="371118">
                <a:tc vMerge="1"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>
                          <a:effectLst/>
                        </a:rPr>
                        <a:t>RE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I.C. Da Vinci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689465"/>
                  </a:ext>
                </a:extLst>
              </a:tr>
              <a:tr h="37111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MO</a:t>
                      </a:r>
                    </a:p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MO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Istituto Comprensivo 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048156"/>
                  </a:ext>
                </a:extLst>
              </a:tr>
              <a:tr h="371118">
                <a:tc vMerge="1"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>
                          <a:effectLst/>
                        </a:rPr>
                        <a:t>MO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IPSIA "Fermo Corni”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625835"/>
                  </a:ext>
                </a:extLst>
              </a:tr>
              <a:tr h="37111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BO</a:t>
                      </a:r>
                    </a:p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BO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IIS Aldini-Valeriani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Consorzio di cooperative l’Arcolaio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736987"/>
                  </a:ext>
                </a:extLst>
              </a:tr>
              <a:tr h="371118">
                <a:tc vMerge="1"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>
                          <a:effectLst/>
                        </a:rPr>
                        <a:t>BO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I.C. N. 10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34279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FE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IC Govoni - Ferrara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CIDAS, società cooperativa</a:t>
                      </a:r>
                    </a:p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ATS con:</a:t>
                      </a:r>
                    </a:p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DiaLogos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cooperativa sociale di FC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751237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RA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IC "D. Matteucci" - Faenza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596323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FC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IC n. 3 "Giuseppe Prati-Don Pippo" Forlì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124483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RN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IC Fermi - Rimini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479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485349"/>
      </p:ext>
    </p:extLst>
  </p:cSld>
  <p:clrMapOvr>
    <a:masterClrMapping/>
  </p:clrMapOvr>
</p:sld>
</file>

<file path=ppt/theme/theme1.xml><?xml version="1.0" encoding="utf-8"?>
<a:theme xmlns:a="http://schemas.openxmlformats.org/drawingml/2006/main" name="2_Struttura predefinita">
  <a:themeElements>
    <a:clrScheme name="2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ruttura predefinita">
      <a:majorFont>
        <a:latin typeface="Arial"/>
        <a:ea typeface="MS PGothic"/>
        <a:cs typeface="Arial"/>
      </a:majorFont>
      <a:minorFont>
        <a:latin typeface="Arial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26650</TotalTime>
  <Words>1055</Words>
  <Application>Microsoft Office PowerPoint</Application>
  <PresentationFormat>Presentazione su schermo (4:3)</PresentationFormat>
  <Paragraphs>175</Paragraphs>
  <Slides>13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Trebuchet MS</vt:lpstr>
      <vt:lpstr>2_Struttura predefinita</vt:lpstr>
      <vt:lpstr>Retrospettivo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>Andrea Pignatti</Manager>
  <Company>INEUROPA SRL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Prodotti multimediali PIG4</dc:title>
  <dc:creator>emilio</dc:creator>
  <cp:lastModifiedBy>PAPAPIETRO NUNZIO</cp:lastModifiedBy>
  <cp:revision>1596</cp:revision>
  <cp:lastPrinted>2014-11-24T16:53:17Z</cp:lastPrinted>
  <dcterms:created xsi:type="dcterms:W3CDTF">2006-03-10T10:15:25Z</dcterms:created>
  <dcterms:modified xsi:type="dcterms:W3CDTF">2025-03-19T11:11:37Z</dcterms:modified>
  <cp:category>formazione</cp:category>
</cp:coreProperties>
</file>