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4" r:id="rId4"/>
    <p:sldId id="275" r:id="rId5"/>
    <p:sldId id="276" r:id="rId6"/>
    <p:sldId id="263" r:id="rId7"/>
    <p:sldId id="277" r:id="rId8"/>
    <p:sldId id="264" r:id="rId9"/>
    <p:sldId id="278" r:id="rId10"/>
    <p:sldId id="281" r:id="rId11"/>
    <p:sldId id="271" r:id="rId12"/>
    <p:sldId id="279" r:id="rId13"/>
    <p:sldId id="280" r:id="rId14"/>
    <p:sldId id="283" r:id="rId15"/>
    <p:sldId id="282" r:id="rId16"/>
    <p:sldId id="284" r:id="rId17"/>
  </p:sldIdLst>
  <p:sldSz cx="12192000" cy="6858000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jvGPRxkoNH26gd2Dh7uHN46UZi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 snapToGrid="0">
      <p:cViewPr varScale="1">
        <p:scale>
          <a:sx n="80" d="100"/>
          <a:sy n="80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61D59-39D1-4621-A09E-D2AE0A925AE2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4A712-500E-4BA0-96A6-745DE1B76C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211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347" cy="49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342" y="0"/>
            <a:ext cx="2946347" cy="49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1600"/>
            <a:ext cx="2946347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38467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9c7cbfb23_0_9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g129c7cbfb2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8079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6737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272773a195_0_16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g1272773a19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809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9324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4512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578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5164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1438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582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7446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401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4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272773a195_0_113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g1272773a19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413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440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7641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b25e0060d_0_5:notes"/>
          <p:cNvSpPr txBox="1">
            <a:spLocks noGrp="1"/>
          </p:cNvSpPr>
          <p:nvPr>
            <p:ph type="body" idx="1"/>
          </p:nvPr>
        </p:nvSpPr>
        <p:spPr>
          <a:xfrm>
            <a:off x="679927" y="4778722"/>
            <a:ext cx="5439410" cy="39100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b25e006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517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9c7cbfb23_0_9"/>
          <p:cNvSpPr txBox="1"/>
          <p:nvPr/>
        </p:nvSpPr>
        <p:spPr>
          <a:xfrm>
            <a:off x="372528" y="4210325"/>
            <a:ext cx="5866021" cy="710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it-IT" sz="3800" b="1" i="0" u="none" strike="noStrike" cap="none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Classe/interclasse…</a:t>
            </a:r>
            <a:endParaRPr sz="3900" b="1" i="0" u="none" strike="noStrike" cap="none" dirty="0">
              <a:solidFill>
                <a:schemeClr val="lt1"/>
              </a:solidFill>
              <a:highlight>
                <a:srgbClr val="96CA2D"/>
              </a:highlight>
              <a:latin typeface="+mj-lt"/>
              <a:sym typeface="Arial"/>
            </a:endParaRPr>
          </a:p>
        </p:txBody>
      </p:sp>
      <p:sp>
        <p:nvSpPr>
          <p:cNvPr id="83" name="Google Shape;83;g129c7cbfb23_0_9"/>
          <p:cNvSpPr txBox="1"/>
          <p:nvPr/>
        </p:nvSpPr>
        <p:spPr>
          <a:xfrm>
            <a:off x="371150" y="534425"/>
            <a:ext cx="28860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NOME, SEDE ED EVENTUALE LOGO DELL’ISTITUTO</a:t>
            </a:r>
            <a:endParaRPr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" name="Google Shape;84;g129c7cbfb23_0_9"/>
          <p:cNvSpPr txBox="1">
            <a:spLocks noGrp="1"/>
          </p:cNvSpPr>
          <p:nvPr>
            <p:ph type="body" idx="1"/>
          </p:nvPr>
        </p:nvSpPr>
        <p:spPr>
          <a:xfrm>
            <a:off x="371150" y="2117362"/>
            <a:ext cx="6154778" cy="200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</a:pPr>
            <a:r>
              <a:rPr lang="it-IT" sz="60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Nome dell’azienda</a:t>
            </a:r>
            <a:endParaRPr sz="6000" b="1" dirty="0">
              <a:solidFill>
                <a:schemeClr val="lt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254240" y="1447383"/>
            <a:ext cx="4511040" cy="36933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2000" i="1" dirty="0">
                <a:latin typeface="+mn-lt"/>
              </a:rPr>
              <a:t>LOGO DELL’AZIENDA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480" y="4921259"/>
            <a:ext cx="12161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>
                <a:latin typeface="+mj-lt"/>
              </a:rPr>
              <a:t>NB -  Il progetto d’impresa deve essere redatto in </a:t>
            </a:r>
            <a:r>
              <a:rPr lang="it-IT" sz="1800" b="1" i="1" dirty="0" err="1">
                <a:latin typeface="+mj-lt"/>
              </a:rPr>
              <a:t>powerpoint</a:t>
            </a:r>
            <a:r>
              <a:rPr lang="it-IT" sz="1800" b="1" i="1" dirty="0">
                <a:latin typeface="+mj-lt"/>
              </a:rPr>
              <a:t> o pdf </a:t>
            </a:r>
            <a:r>
              <a:rPr lang="it-IT" sz="1800" i="1" dirty="0">
                <a:latin typeface="+mj-lt"/>
              </a:rPr>
              <a:t>ed essere di </a:t>
            </a:r>
            <a:r>
              <a:rPr lang="it-IT" sz="1800" b="1" i="1" dirty="0">
                <a:latin typeface="+mj-lt"/>
              </a:rPr>
              <a:t>15 pagine </a:t>
            </a:r>
            <a:r>
              <a:rPr lang="it-IT" sz="1800" i="1" dirty="0">
                <a:latin typeface="+mj-lt"/>
              </a:rPr>
              <a:t>più gli allegati (questi ultimi di massimo 10 pagine), per un totale di massimo 25 pagine. </a:t>
            </a:r>
          </a:p>
          <a:p>
            <a:endParaRPr lang="it-IT" sz="1800" i="1" dirty="0">
              <a:latin typeface="+mj-lt"/>
            </a:endParaRPr>
          </a:p>
          <a:p>
            <a:r>
              <a:rPr lang="it-IT" sz="1800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Denominare il file indicando sia </a:t>
            </a:r>
            <a:r>
              <a:rPr lang="it-IT" sz="1800" b="1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 nome dell’azienda </a:t>
            </a:r>
            <a:r>
              <a:rPr lang="it-IT" sz="1800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sia </a:t>
            </a:r>
            <a:r>
              <a:rPr lang="it-IT" sz="1800" b="1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l’Istituto</a:t>
            </a:r>
            <a:r>
              <a:rPr lang="it-IT" sz="1800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così: «Progetto </a:t>
            </a:r>
            <a:r>
              <a:rPr lang="it-IT" sz="1800" i="1" kern="16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NOMEAZIENDA_NomeIstituto</a:t>
            </a:r>
            <a:r>
              <a:rPr lang="it-IT" sz="1800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it-IT" sz="1800" i="1" kern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i="1" dirty="0">
                <a:latin typeface="+mj-lt"/>
              </a:rPr>
              <a:t>Il colore dello sfondo, il carattere, la disposizione delle varie informazioni rappresentano solo un esempio. </a:t>
            </a:r>
          </a:p>
          <a:p>
            <a:r>
              <a:rPr lang="it-IT" sz="1800" i="1" dirty="0">
                <a:latin typeface="+mj-lt"/>
              </a:rPr>
              <a:t>È importante inserire </a:t>
            </a:r>
            <a:r>
              <a:rPr lang="it-IT" sz="1800" b="1" i="1" dirty="0">
                <a:latin typeface="+mj-lt"/>
              </a:rPr>
              <a:t>foto e immagini </a:t>
            </a:r>
            <a:r>
              <a:rPr lang="it-IT" sz="1800" i="1" dirty="0">
                <a:latin typeface="+mj-lt"/>
              </a:rPr>
              <a:t>per rendere più efficace la presentazione.</a:t>
            </a:r>
          </a:p>
          <a:p>
            <a:endParaRPr lang="it-IT" sz="1800" i="1" dirty="0">
              <a:latin typeface="+mn-lt"/>
            </a:endParaRPr>
          </a:p>
        </p:txBody>
      </p:sp>
      <p:sp>
        <p:nvSpPr>
          <p:cNvPr id="8" name="Google Shape;83;g129c7cbfb23_0_9"/>
          <p:cNvSpPr txBox="1"/>
          <p:nvPr/>
        </p:nvSpPr>
        <p:spPr>
          <a:xfrm>
            <a:off x="6525929" y="402604"/>
            <a:ext cx="5578642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bg1"/>
                </a:solidFill>
                <a:latin typeface="Calibri" panose="020F0502020204030204" pitchFamily="34" charset="0"/>
                <a:ea typeface="Lucida Sans"/>
                <a:cs typeface="Calibri" panose="020F0502020204030204" pitchFamily="34" charset="0"/>
                <a:sym typeface="Lucida Sans"/>
              </a:rPr>
              <a:t>PROGETTO CREI-AMO L’IMPRESA 2022-23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2964" y="5002962"/>
            <a:ext cx="111353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NB -   Evidenziare i punti di forza e di eventuale debolezza del 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legame con il territorio </a:t>
            </a:r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provinciale o regionale.</a:t>
            </a:r>
          </a:p>
          <a:p>
            <a:endParaRPr lang="it-IT" sz="1800" i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1800" i="1" dirty="0">
                <a:latin typeface="+mj-lt"/>
                <a:ea typeface="Times New Roman" panose="02020603050405020304" pitchFamily="18" charset="0"/>
              </a:rPr>
              <a:t>Eventuali 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</a:rPr>
              <a:t>piani di marketing </a:t>
            </a:r>
            <a:r>
              <a:rPr lang="it-IT" sz="1800" i="1" dirty="0">
                <a:latin typeface="+mj-lt"/>
                <a:ea typeface="Times New Roman" panose="02020603050405020304" pitchFamily="18" charset="0"/>
              </a:rPr>
              <a:t>vanno indicati in questa sezione.  </a:t>
            </a:r>
          </a:p>
          <a:p>
            <a:endParaRPr lang="it-IT" sz="1800" i="1" dirty="0">
              <a:latin typeface="+mj-lt"/>
              <a:ea typeface="Times New Roman" panose="02020603050405020304" pitchFamily="18" charset="0"/>
            </a:endParaRPr>
          </a:p>
          <a:p>
            <a:r>
              <a:rPr lang="it-IT" sz="1800" i="1" dirty="0">
                <a:latin typeface="+mj-lt"/>
                <a:ea typeface="Times New Roman" panose="02020603050405020304" pitchFamily="18" charset="0"/>
              </a:rPr>
              <a:t>Per l’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</a:rPr>
              <a:t>analisi SWOT</a:t>
            </a:r>
            <a:r>
              <a:rPr lang="it-IT" sz="1800" i="1" dirty="0">
                <a:latin typeface="+mj-lt"/>
                <a:ea typeface="Times New Roman" panose="02020603050405020304" pitchFamily="18" charset="0"/>
              </a:rPr>
              <a:t> si veda un’ipotesi di schema nella slide successiva</a:t>
            </a:r>
            <a:endParaRPr lang="it-IT" sz="1800" i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03;p2"/>
          <p:cNvSpPr txBox="1"/>
          <p:nvPr/>
        </p:nvSpPr>
        <p:spPr>
          <a:xfrm>
            <a:off x="462964" y="1268361"/>
            <a:ext cx="6722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ANALISI DI TERRITORIALITÀ </a:t>
            </a:r>
            <a:endParaRPr lang="it-IT" sz="10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77465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4" name="Google Shape;294;g1272773a195_0_16"/>
          <p:cNvCxnSpPr/>
          <p:nvPr/>
        </p:nvCxnSpPr>
        <p:spPr>
          <a:xfrm flipH="1">
            <a:off x="6710550" y="1139425"/>
            <a:ext cx="13500" cy="5679300"/>
          </a:xfrm>
          <a:prstGeom prst="straightConnector1">
            <a:avLst/>
          </a:pr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5" name="Google Shape;295;g1272773a195_0_16"/>
          <p:cNvCxnSpPr/>
          <p:nvPr/>
        </p:nvCxnSpPr>
        <p:spPr>
          <a:xfrm rot="10800000" flipH="1">
            <a:off x="1460000" y="3976300"/>
            <a:ext cx="10271100" cy="12000"/>
          </a:xfrm>
          <a:prstGeom prst="straightConnector1">
            <a:avLst/>
          </a:pr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6" name="Google Shape;296;g1272773a195_0_16"/>
          <p:cNvSpPr txBox="1"/>
          <p:nvPr/>
        </p:nvSpPr>
        <p:spPr>
          <a:xfrm>
            <a:off x="2726850" y="1368560"/>
            <a:ext cx="47964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it-IT" sz="23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Punti di forza</a:t>
            </a:r>
            <a:endParaRPr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97" name="Google Shape;297;g1272773a195_0_16"/>
          <p:cNvSpPr txBox="1"/>
          <p:nvPr/>
        </p:nvSpPr>
        <p:spPr>
          <a:xfrm>
            <a:off x="7750325" y="1406738"/>
            <a:ext cx="47964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2300" b="1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Punti di debolezza</a:t>
            </a:r>
            <a:endParaRPr sz="2300" b="1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298" name="Google Shape;298;g1272773a195_0_16"/>
          <p:cNvSpPr txBox="1"/>
          <p:nvPr/>
        </p:nvSpPr>
        <p:spPr>
          <a:xfrm>
            <a:off x="2726850" y="4084375"/>
            <a:ext cx="4796400" cy="7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700" dirty="0">
                <a:solidFill>
                  <a:schemeClr val="lt1"/>
                </a:solidFill>
              </a:rPr>
              <a:t>  </a:t>
            </a:r>
            <a:r>
              <a:rPr lang="it-IT" sz="2400" b="1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Opportunità</a:t>
            </a:r>
            <a:endParaRPr sz="2400" b="1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99" name="Google Shape;299;g1272773a195_0_16"/>
          <p:cNvSpPr txBox="1"/>
          <p:nvPr/>
        </p:nvSpPr>
        <p:spPr>
          <a:xfrm>
            <a:off x="8563280" y="4127761"/>
            <a:ext cx="4576800" cy="72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1700" dirty="0">
                <a:solidFill>
                  <a:schemeClr val="lt1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Minacce</a:t>
            </a:r>
            <a:endParaRPr sz="2400" b="1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00" name="Google Shape;300;g1272773a195_0_16"/>
          <p:cNvSpPr txBox="1"/>
          <p:nvPr/>
        </p:nvSpPr>
        <p:spPr>
          <a:xfrm>
            <a:off x="676975" y="885906"/>
            <a:ext cx="34083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n-lt"/>
                <a:ea typeface="Lucida Sans"/>
                <a:cs typeface="Lucida Sans"/>
                <a:sym typeface="Lucida Sans"/>
              </a:rPr>
              <a:t>ANALISI SWOT</a:t>
            </a:r>
            <a:endParaRPr sz="1100" dirty="0">
              <a:solidFill>
                <a:schemeClr val="tx1"/>
              </a:solidFill>
              <a:latin typeface="+mn-lt"/>
              <a:ea typeface="Lucida Sans"/>
              <a:cs typeface="Lucida Sans"/>
              <a:sym typeface="Lucida Sans"/>
            </a:endParaRPr>
          </a:p>
        </p:txBody>
      </p:sp>
      <p:sp>
        <p:nvSpPr>
          <p:cNvPr id="302" name="Google Shape;302;g1272773a195_0_16"/>
          <p:cNvSpPr txBox="1"/>
          <p:nvPr/>
        </p:nvSpPr>
        <p:spPr>
          <a:xfrm rot="-5400545">
            <a:off x="704315" y="2232660"/>
            <a:ext cx="18924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it-IT" sz="2400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INTERNA</a:t>
            </a:r>
            <a:endParaRPr sz="2400" i="0" u="none" strike="noStrike" cap="none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303" name="Google Shape;303;g1272773a195_0_16"/>
          <p:cNvSpPr txBox="1"/>
          <p:nvPr/>
        </p:nvSpPr>
        <p:spPr>
          <a:xfrm rot="-5400551">
            <a:off x="744273" y="5148590"/>
            <a:ext cx="18723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SzPts val="4500"/>
            </a:pPr>
            <a:r>
              <a:rPr lang="it-IT" sz="2400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ESTERNA</a:t>
            </a:r>
            <a:endParaRPr sz="24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305" name="Google Shape;305;g1272773a195_0_16"/>
          <p:cNvSpPr txBox="1"/>
          <p:nvPr/>
        </p:nvSpPr>
        <p:spPr>
          <a:xfrm>
            <a:off x="382699" y="206962"/>
            <a:ext cx="7706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</a:t>
            </a:r>
            <a:r>
              <a:rPr lang="it-IT" sz="2500" b="1" u="none" strike="noStrike" cap="none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. 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Analisi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45440" y="5361771"/>
            <a:ext cx="1148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/>
              <a:t>NB – Indicare </a:t>
            </a:r>
            <a:r>
              <a:rPr lang="it-IT" sz="1800" b="1" i="1" dirty="0"/>
              <a:t>come si intende realizzare </a:t>
            </a:r>
            <a:r>
              <a:rPr lang="it-IT" sz="1800" i="1" dirty="0"/>
              <a:t>il prodotto/servizio, tramite quale </a:t>
            </a:r>
            <a:r>
              <a:rPr lang="it-IT" sz="1800" b="1" i="1" dirty="0"/>
              <a:t>catena di fornitura</a:t>
            </a:r>
            <a:r>
              <a:rPr lang="it-IT" sz="1800" i="1" dirty="0"/>
              <a:t>, quali </a:t>
            </a:r>
            <a:r>
              <a:rPr lang="it-IT" sz="1800" b="1" i="1" dirty="0"/>
              <a:t>canali di distribuzione</a:t>
            </a:r>
            <a:r>
              <a:rPr lang="it-IT" sz="1800" i="1" dirty="0"/>
              <a:t> e così via, sempre argomentando le varie scelte</a:t>
            </a:r>
            <a:br>
              <a:rPr lang="it-IT" sz="1800" i="1" dirty="0"/>
            </a:br>
            <a:endParaRPr lang="it-IT" sz="1800" i="1" dirty="0"/>
          </a:p>
          <a:p>
            <a:r>
              <a:rPr lang="it-IT" sz="1800" i="1" dirty="0"/>
              <a:t>Dedicare 2 o 3 </a:t>
            </a:r>
            <a:r>
              <a:rPr lang="it-IT" sz="1800" i="1" dirty="0" err="1"/>
              <a:t>slides</a:t>
            </a:r>
            <a:r>
              <a:rPr lang="it-IT" sz="1800" i="1" dirty="0"/>
              <a:t> a questi aspetti</a:t>
            </a:r>
          </a:p>
        </p:txBody>
      </p:sp>
    </p:spTree>
    <p:extLst>
      <p:ext uri="{BB962C8B-B14F-4D97-AF65-F5344CB8AC3E}">
        <p14:creationId xmlns:p14="http://schemas.microsoft.com/office/powerpoint/2010/main" val="256685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68942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55452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4.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di bilancio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7132" y="5840551"/>
            <a:ext cx="1148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i="1" dirty="0">
                <a:latin typeface="+mn-lt"/>
              </a:rPr>
              <a:t>NB – Questa 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sezione contiene il bilancio d’impresa, che deve essere compilato sul 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modello in formato </a:t>
            </a:r>
            <a:r>
              <a:rPr lang="it-IT" sz="1800" b="1" i="1" kern="16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allegato, trasformato in formato </a:t>
            </a:r>
            <a:r>
              <a:rPr lang="it-IT" sz="1800" i="1" kern="16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 pdf e qui riportato</a:t>
            </a:r>
          </a:p>
          <a:p>
            <a:pPr algn="just"/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52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1" y="406461"/>
            <a:ext cx="11160245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ALLEGATI AL PROGETTO  </a:t>
            </a:r>
            <a:b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</a:br>
            <a:r>
              <a:rPr lang="it-IT" sz="2000" b="1" i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(NB – da presentare in un file separato rispetto al progetto) </a:t>
            </a:r>
            <a:br>
              <a:rPr lang="it-IT" sz="2000" b="1" i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</a:br>
            <a:endParaRPr sz="2000" b="1" i="1" dirty="0"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7001" y="3747555"/>
            <a:ext cx="121855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i="1" dirty="0">
                <a:latin typeface="+mn-lt"/>
              </a:rPr>
              <a:t>NB – </a:t>
            </a:r>
            <a:r>
              <a:rPr lang="it-IT" sz="1800" i="1" kern="1600" dirty="0">
                <a:latin typeface="+mn-lt"/>
                <a:cs typeface="Times New Roman" panose="02020603050405020304" pitchFamily="18" charset="0"/>
              </a:rPr>
              <a:t>Gli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allegati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devono essere redatti in un 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unico file in formato pdf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separato rispetto al progetto, di lunghezza al massimo di 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10 pagine. </a:t>
            </a:r>
            <a:r>
              <a:rPr lang="it-IT" sz="1800" i="1" kern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Denominare il file così: «Progetto </a:t>
            </a:r>
            <a:r>
              <a:rPr lang="it-IT" sz="1800" i="1" kern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NOMEAZIENDA_</a:t>
            </a:r>
            <a:r>
              <a:rPr lang="it-IT" sz="1800" i="1" kern="16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Allegati</a:t>
            </a:r>
            <a:r>
              <a:rPr lang="it-IT" sz="1800" i="1" kern="160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Obiettivo degli allegati è caratterizzare il progetto in modo originale e presentare il materiale che non trova spazio nelle sezioni precedenti.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Eventuali documenti come 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contratti, listini prezzi, brochure, manuali 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vanno inseriti negli allegati.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 il progetto prevede la realizzazione di eventuali 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prototipi</a:t>
            </a:r>
            <a:r>
              <a:rPr lang="it-IT" sz="1800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questi ultimi vanno citati negli allegati ed illustrati nel corso della presentazione finale</a:t>
            </a:r>
            <a:r>
              <a:rPr lang="it-IT" sz="1800" b="1" i="1" kern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kern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8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164352" y="5842378"/>
            <a:ext cx="1181910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NB -  Questa sezione è dedicata all’illustrazione dell’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idea d’impresa</a:t>
            </a:r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di cui indicare i presupposti e le motivazioni che hanno orientato la scelta degli studenti </a:t>
            </a:r>
          </a:p>
          <a:p>
            <a:pPr algn="just"/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64352" y="1390100"/>
            <a:ext cx="6722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PRESUPPOSTI E MOTIVAZIONI</a:t>
            </a:r>
            <a:endParaRPr sz="24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64352" y="309555"/>
            <a:ext cx="7706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u="none" strike="noStrike" cap="none" dirty="0">
                <a:solidFill>
                  <a:schemeClr val="bg1"/>
                </a:solidFill>
                <a:latin typeface="+mn-lt"/>
                <a:ea typeface="Lucida Sans"/>
                <a:cs typeface="Lucida Sans"/>
                <a:sym typeface="Lucida Sans"/>
              </a:rPr>
              <a:t>1. Descrizione del progetto d’impresa</a:t>
            </a:r>
            <a:endParaRPr sz="2500" b="1" dirty="0">
              <a:solidFill>
                <a:schemeClr val="bg1"/>
              </a:solidFill>
              <a:latin typeface="+mn-lt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96974" y="2092125"/>
            <a:ext cx="118191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200"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164352" y="1421801"/>
            <a:ext cx="6722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LA NOSTRA MISSION</a:t>
            </a:r>
            <a:endParaRPr sz="24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96973" y="383063"/>
            <a:ext cx="7706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u="none" strike="noStrike" cap="none" dirty="0">
                <a:solidFill>
                  <a:schemeClr val="bg1"/>
                </a:solidFill>
                <a:latin typeface="Lucida Sans"/>
                <a:ea typeface="Lucida Sans"/>
                <a:cs typeface="Lucida Sans"/>
                <a:sym typeface="Lucida Sans"/>
              </a:rPr>
              <a:t>1</a:t>
            </a:r>
            <a:r>
              <a:rPr lang="it-IT" sz="2500" b="1" u="none" strike="noStrike" cap="none" dirty="0">
                <a:solidFill>
                  <a:schemeClr val="bg1"/>
                </a:solidFill>
                <a:latin typeface="+mj-lt"/>
                <a:ea typeface="Lucida Sans"/>
                <a:cs typeface="Lucida Sans"/>
                <a:sym typeface="Lucida Sans"/>
              </a:rPr>
              <a:t>. Descrizione del progetto d’impresa</a:t>
            </a:r>
            <a:endParaRPr sz="2500" b="1" dirty="0">
              <a:solidFill>
                <a:schemeClr val="bg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5" name="Google Shape;103;p2"/>
          <p:cNvSpPr txBox="1"/>
          <p:nvPr/>
        </p:nvSpPr>
        <p:spPr>
          <a:xfrm>
            <a:off x="164352" y="3268420"/>
            <a:ext cx="6722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LA VISION</a:t>
            </a:r>
            <a:endParaRPr sz="10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6" name="Google Shape;102;p2"/>
          <p:cNvSpPr txBox="1"/>
          <p:nvPr/>
        </p:nvSpPr>
        <p:spPr>
          <a:xfrm>
            <a:off x="96973" y="5074353"/>
            <a:ext cx="118191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200" dirty="0"/>
          </a:p>
        </p:txBody>
      </p:sp>
      <p:sp>
        <p:nvSpPr>
          <p:cNvPr id="7" name="Google Shape;102;p2"/>
          <p:cNvSpPr txBox="1"/>
          <p:nvPr/>
        </p:nvSpPr>
        <p:spPr>
          <a:xfrm>
            <a:off x="96972" y="5535977"/>
            <a:ext cx="11819101" cy="184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NB -  Per </a:t>
            </a:r>
            <a:r>
              <a:rPr lang="it-IT" sz="1800" b="1" i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 intende una dichiarazione di intenti strategici che l’impresa si propone di raggiungere e che deve essere ampiamente condivisa da tutta l’organizzazione.</a:t>
            </a:r>
          </a:p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1800" b="1" i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è la percezione circa il futuro dell’impresa condivisa dall’imprenditore e dal top management. </a:t>
            </a:r>
          </a:p>
          <a:p>
            <a:pPr algn="just"/>
            <a:r>
              <a:rPr lang="it-IT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i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/>
        </p:nvSpPr>
        <p:spPr>
          <a:xfrm>
            <a:off x="164352" y="1390100"/>
            <a:ext cx="11751722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n-lt"/>
                <a:ea typeface="Lucida Sans"/>
                <a:cs typeface="Lucida Sans"/>
                <a:sym typeface="Lucida Sans"/>
              </a:rPr>
              <a:t>LA VISITA AZIENDALE </a:t>
            </a:r>
            <a:br>
              <a:rPr lang="it-IT" sz="2400" b="1" i="0" u="none" strike="noStrike" cap="none" dirty="0">
                <a:solidFill>
                  <a:schemeClr val="tx1"/>
                </a:solidFill>
                <a:latin typeface="+mn-lt"/>
                <a:ea typeface="Lucida Sans"/>
                <a:cs typeface="Lucida Sans"/>
                <a:sym typeface="Lucida Sans"/>
              </a:rPr>
            </a:br>
            <a:r>
              <a:rPr lang="it-IT" sz="2400" b="1" i="0" u="none" strike="noStrike" cap="none" dirty="0">
                <a:solidFill>
                  <a:schemeClr val="tx1"/>
                </a:solidFill>
                <a:latin typeface="+mn-lt"/>
                <a:ea typeface="Lucida Sans"/>
                <a:cs typeface="Lucida Sans"/>
                <a:sym typeface="Lucida Sans"/>
              </a:rPr>
              <a:t>(O L’INTERVISTA ALL’IMPRENDITORE/MANAGER)</a:t>
            </a:r>
            <a:endParaRPr sz="1000" dirty="0">
              <a:solidFill>
                <a:schemeClr val="tx1"/>
              </a:solidFill>
              <a:latin typeface="+mn-lt"/>
              <a:ea typeface="Lucida Sans"/>
              <a:cs typeface="Lucida Sans"/>
              <a:sym typeface="Lucida Sans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64352" y="382175"/>
            <a:ext cx="7706700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2500" b="1">
                <a:solidFill>
                  <a:schemeClr val="bg1"/>
                </a:solidFill>
                <a:latin typeface="+mj-lt"/>
                <a:ea typeface="Lucida Sans"/>
                <a:cs typeface="Lucida Sans"/>
              </a:defRPr>
            </a:lvl1pPr>
          </a:lstStyle>
          <a:p>
            <a:r>
              <a:rPr lang="it-IT" sz="2400" dirty="0">
                <a:sym typeface="Lucida Sans"/>
              </a:rPr>
              <a:t>1. </a:t>
            </a:r>
            <a:r>
              <a:rPr lang="it-IT" dirty="0">
                <a:sym typeface="Lucida Sans"/>
              </a:rPr>
              <a:t>Descrizione</a:t>
            </a:r>
            <a:r>
              <a:rPr lang="it-IT" sz="2400" dirty="0">
                <a:sym typeface="Lucida Sans"/>
              </a:rPr>
              <a:t> del progetto d’impresa</a:t>
            </a:r>
            <a:endParaRPr sz="2400" dirty="0">
              <a:sym typeface="Lucida Sans"/>
            </a:endParaRPr>
          </a:p>
        </p:txBody>
      </p:sp>
      <p:sp>
        <p:nvSpPr>
          <p:cNvPr id="6" name="Google Shape;102;p2"/>
          <p:cNvSpPr txBox="1"/>
          <p:nvPr/>
        </p:nvSpPr>
        <p:spPr>
          <a:xfrm>
            <a:off x="96973" y="5074353"/>
            <a:ext cx="1181910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200" dirty="0"/>
          </a:p>
        </p:txBody>
      </p:sp>
      <p:sp>
        <p:nvSpPr>
          <p:cNvPr id="8" name="Google Shape;102;p2"/>
          <p:cNvSpPr txBox="1"/>
          <p:nvPr/>
        </p:nvSpPr>
        <p:spPr>
          <a:xfrm>
            <a:off x="96973" y="4652583"/>
            <a:ext cx="12080240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NB  </a:t>
            </a:r>
          </a:p>
          <a:p>
            <a:pPr algn="just"/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 questa sezione indicare</a:t>
            </a:r>
            <a:r>
              <a:rPr lang="it-IT" sz="18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it-IT" sz="18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l’azienda </a:t>
            </a: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 cui si è effettuata la visita o in alternativa</a:t>
            </a:r>
            <a:r>
              <a:rPr lang="it-IT" sz="18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l’imprenditore o manager </a:t>
            </a: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 cui si è realizzata l’intervista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18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collegamento con il settore/prodotto/servizio</a:t>
            </a: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del progetto imprenditoriale proposto.</a:t>
            </a:r>
            <a:r>
              <a:rPr lang="it-IT" sz="20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t-IT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1800" i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È possibile inserire </a:t>
            </a:r>
            <a:r>
              <a:rPr lang="it-IT" sz="1800" b="1" i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foto/video degli studenti e dell’azienda </a:t>
            </a:r>
            <a:r>
              <a:rPr lang="it-IT" sz="1800" i="1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solo avendo acquisito le autorizzazioni tramite le liberatorie all’utilizzo di foto/video che saranno inviate alle scuole. Ai giurati sarà inviata una versione senza tali foto.</a:t>
            </a:r>
            <a:endParaRPr lang="it-IT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0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164352" y="5707063"/>
            <a:ext cx="1181910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NB -  Indicare la 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forma giuridica</a:t>
            </a:r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argomentando, nei limiti del possibile, gli aspetti di vantaggio competitivo e/o di svantaggio implicati dalla scelta.</a:t>
            </a:r>
            <a:r>
              <a:rPr lang="it-IT" sz="1800" i="1" kern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t-IT" sz="1800" i="1" kern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Indicare il </a:t>
            </a:r>
            <a:r>
              <a:rPr lang="it-IT" sz="1800" b="1" i="1" kern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capitale sociale </a:t>
            </a:r>
            <a:r>
              <a:rPr lang="it-IT" sz="1800" i="1" kern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dell’azienda in termini di valore e conferimenti. </a:t>
            </a:r>
            <a:endParaRPr lang="it-IT" sz="1800" b="1" i="1" dirty="0">
              <a:solidFill>
                <a:srgbClr val="00B05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64352" y="1390100"/>
            <a:ext cx="1175172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400" b="1" dirty="0">
                <a:latin typeface="+mj-lt"/>
                <a:ea typeface="Lucida Sans"/>
                <a:cs typeface="Lucida Sans"/>
                <a:sym typeface="Lucida Sans"/>
              </a:rPr>
              <a:t>FORMA GIURIDICA</a:t>
            </a:r>
            <a:endParaRPr sz="1000" dirty="0"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64352" y="374478"/>
            <a:ext cx="7706700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2500" b="1" dirty="0">
                <a:solidFill>
                  <a:schemeClr val="bg1"/>
                </a:solidFill>
                <a:latin typeface="+mn-lt"/>
                <a:ea typeface="Lucida Sans"/>
                <a:cs typeface="Lucida Sans"/>
                <a:sym typeface="Lucida Sans"/>
              </a:rPr>
              <a:t>2. Analisi della struttura d’impresa</a:t>
            </a:r>
          </a:p>
        </p:txBody>
      </p:sp>
    </p:spTree>
    <p:extLst>
      <p:ext uri="{BB962C8B-B14F-4D97-AF65-F5344CB8AC3E}">
        <p14:creationId xmlns:p14="http://schemas.microsoft.com/office/powerpoint/2010/main" val="118424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72773a195_0_113"/>
          <p:cNvSpPr txBox="1"/>
          <p:nvPr/>
        </p:nvSpPr>
        <p:spPr>
          <a:xfrm>
            <a:off x="342011" y="194806"/>
            <a:ext cx="7706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2</a:t>
            </a:r>
            <a:r>
              <a:rPr lang="it-IT" sz="2500" b="1" u="none" strike="noStrike" cap="none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. 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Analisi della struttura d’impresa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164" name="Google Shape;164;g1272773a195_0_113"/>
          <p:cNvSpPr txBox="1"/>
          <p:nvPr/>
        </p:nvSpPr>
        <p:spPr>
          <a:xfrm>
            <a:off x="606990" y="823374"/>
            <a:ext cx="102696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it-IT" sz="2400" b="1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ORGANIGRAMMA </a:t>
            </a:r>
            <a:endParaRPr sz="200" b="0" i="0" u="none" strike="noStrike" cap="none" dirty="0">
              <a:solidFill>
                <a:schemeClr val="tx1"/>
              </a:solidFill>
              <a:latin typeface="+mj-lt"/>
              <a:sym typeface="Arial"/>
            </a:endParaRPr>
          </a:p>
        </p:txBody>
      </p:sp>
      <p:sp>
        <p:nvSpPr>
          <p:cNvPr id="165" name="Google Shape;165;g1272773a195_0_113"/>
          <p:cNvSpPr txBox="1"/>
          <p:nvPr/>
        </p:nvSpPr>
        <p:spPr>
          <a:xfrm>
            <a:off x="4632771" y="1877121"/>
            <a:ext cx="2799600" cy="41546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ctr">
              <a:buNone/>
              <a:defRPr sz="1500">
                <a:solidFill>
                  <a:schemeClr val="lt1"/>
                </a:solidFill>
                <a:latin typeface="Lucida Sans"/>
                <a:ea typeface="Lucida Sans"/>
                <a:cs typeface="Lucida Sans"/>
              </a:defRPr>
            </a:lvl1pPr>
          </a:lstStyle>
          <a:p>
            <a:r>
              <a:rPr lang="it-IT" b="1" dirty="0">
                <a:latin typeface="+mj-lt"/>
                <a:sym typeface="Lucida Sans"/>
              </a:rPr>
              <a:t>RUOLO</a:t>
            </a:r>
            <a:endParaRPr b="1" dirty="0">
              <a:latin typeface="+mj-lt"/>
              <a:sym typeface="Lucida Sans"/>
            </a:endParaRPr>
          </a:p>
        </p:txBody>
      </p:sp>
      <p:sp>
        <p:nvSpPr>
          <p:cNvPr id="168" name="Google Shape;168;g1272773a195_0_113"/>
          <p:cNvSpPr txBox="1"/>
          <p:nvPr/>
        </p:nvSpPr>
        <p:spPr>
          <a:xfrm>
            <a:off x="8966656" y="3544382"/>
            <a:ext cx="2552700" cy="41546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ctr">
              <a:buNone/>
              <a:defRPr sz="1500">
                <a:solidFill>
                  <a:schemeClr val="lt1"/>
                </a:solidFill>
                <a:latin typeface="Lucida Sans"/>
                <a:ea typeface="Lucida Sans"/>
                <a:cs typeface="Lucida Sans"/>
              </a:defRPr>
            </a:lvl1pPr>
          </a:lstStyle>
          <a:p>
            <a:r>
              <a:rPr lang="it-IT" dirty="0">
                <a:sym typeface="Lucida Sans"/>
              </a:rPr>
              <a:t> </a:t>
            </a:r>
            <a:r>
              <a:rPr lang="it-IT" b="1" dirty="0">
                <a:latin typeface="+mj-lt"/>
                <a:sym typeface="Lucida Sans"/>
              </a:rPr>
              <a:t>RUOLO</a:t>
            </a:r>
            <a:endParaRPr b="1" dirty="0">
              <a:latin typeface="+mj-lt"/>
              <a:sym typeface="Lucida Sans"/>
            </a:endParaRPr>
          </a:p>
        </p:txBody>
      </p:sp>
      <p:sp>
        <p:nvSpPr>
          <p:cNvPr id="169" name="Google Shape;169;g1272773a195_0_113"/>
          <p:cNvSpPr txBox="1"/>
          <p:nvPr/>
        </p:nvSpPr>
        <p:spPr>
          <a:xfrm>
            <a:off x="342488" y="3501309"/>
            <a:ext cx="2759400" cy="41546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1500">
                <a:solidFill>
                  <a:schemeClr val="lt1"/>
                </a:solidFill>
                <a:latin typeface="Lucida Sans"/>
                <a:ea typeface="Lucida Sans"/>
                <a:cs typeface="Lucida Sans"/>
              </a:defRPr>
            </a:lvl1pPr>
          </a:lstStyle>
          <a:p>
            <a:r>
              <a:rPr lang="it-IT" b="1" dirty="0">
                <a:latin typeface="+mj-lt"/>
                <a:sym typeface="Lucida Sans"/>
              </a:rPr>
              <a:t>RUOLO</a:t>
            </a:r>
            <a:endParaRPr b="1" dirty="0">
              <a:latin typeface="+mj-lt"/>
              <a:sym typeface="Lucida Sans"/>
            </a:endParaRPr>
          </a:p>
        </p:txBody>
      </p:sp>
      <p:cxnSp>
        <p:nvCxnSpPr>
          <p:cNvPr id="172" name="Google Shape;172;g1272773a195_0_113"/>
          <p:cNvCxnSpPr/>
          <p:nvPr/>
        </p:nvCxnSpPr>
        <p:spPr>
          <a:xfrm>
            <a:off x="5992325" y="2786567"/>
            <a:ext cx="4195514" cy="19379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Google Shape;173;g1272773a195_0_113"/>
          <p:cNvSpPr txBox="1"/>
          <p:nvPr/>
        </p:nvSpPr>
        <p:spPr>
          <a:xfrm>
            <a:off x="4632771" y="3512373"/>
            <a:ext cx="2759400" cy="41546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ctr">
              <a:buNone/>
              <a:defRPr sz="1500">
                <a:solidFill>
                  <a:schemeClr val="lt1"/>
                </a:solidFill>
                <a:latin typeface="Lucida Sans"/>
                <a:ea typeface="Lucida Sans"/>
                <a:cs typeface="Lucida Sans"/>
              </a:defRPr>
            </a:lvl1pPr>
          </a:lstStyle>
          <a:p>
            <a:r>
              <a:rPr lang="it-IT" b="1" dirty="0">
                <a:latin typeface="+mj-lt"/>
                <a:sym typeface="Lucida Sans"/>
              </a:rPr>
              <a:t>RUOLO</a:t>
            </a:r>
            <a:endParaRPr b="1" dirty="0">
              <a:latin typeface="+mj-lt"/>
              <a:sym typeface="Lucida Sans"/>
            </a:endParaRPr>
          </a:p>
        </p:txBody>
      </p:sp>
      <p:cxnSp>
        <p:nvCxnSpPr>
          <p:cNvPr id="176" name="Google Shape;176;g1272773a195_0_113"/>
          <p:cNvCxnSpPr/>
          <p:nvPr/>
        </p:nvCxnSpPr>
        <p:spPr>
          <a:xfrm>
            <a:off x="1724145" y="2776594"/>
            <a:ext cx="12968" cy="714062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8" name="Google Shape;178;g1272773a195_0_113"/>
          <p:cNvCxnSpPr/>
          <p:nvPr/>
        </p:nvCxnSpPr>
        <p:spPr>
          <a:xfrm>
            <a:off x="10221126" y="2794655"/>
            <a:ext cx="21880" cy="727776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94CE2B-1FA4-6534-4BC8-E3301161A956}"/>
              </a:ext>
            </a:extLst>
          </p:cNvPr>
          <p:cNvSpPr txBox="1"/>
          <p:nvPr/>
        </p:nvSpPr>
        <p:spPr>
          <a:xfrm>
            <a:off x="10784225" y="143232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cxnSp>
        <p:nvCxnSpPr>
          <p:cNvPr id="27" name="Google Shape;178;g1272773a195_0_113"/>
          <p:cNvCxnSpPr/>
          <p:nvPr/>
        </p:nvCxnSpPr>
        <p:spPr>
          <a:xfrm>
            <a:off x="5952359" y="2818159"/>
            <a:ext cx="1719" cy="726223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Google Shape;102;p2"/>
          <p:cNvSpPr txBox="1"/>
          <p:nvPr/>
        </p:nvSpPr>
        <p:spPr>
          <a:xfrm>
            <a:off x="342011" y="4778699"/>
            <a:ext cx="11819101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NB – Questo schema è solo un esempio: può essere molto più esteso. </a:t>
            </a:r>
            <a:b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Occorre, con una nota a margine, indicare il numero delle risorse umane coinvolte ed eventualmente le forme retributive scelte.</a:t>
            </a:r>
            <a:b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i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È possibile inserire i </a:t>
            </a:r>
            <a:r>
              <a:rPr lang="it-IT" sz="1800" b="1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nominativi degli studenti </a:t>
            </a:r>
            <a:r>
              <a:rPr lang="it-IT" sz="18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solo avendo acquisito le autorizzazioni tramite le liberatorie che saranno inviate alle scuole.  Ai giurati sarà inviata una versione senza nominativi.</a:t>
            </a:r>
            <a:endParaRPr lang="it-IT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it-IT" sz="1800" i="1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Google Shape;172;g1272773a195_0_113"/>
          <p:cNvCxnSpPr/>
          <p:nvPr/>
        </p:nvCxnSpPr>
        <p:spPr>
          <a:xfrm>
            <a:off x="1730629" y="2762417"/>
            <a:ext cx="4231847" cy="29189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178;g1272773a195_0_113"/>
          <p:cNvCxnSpPr/>
          <p:nvPr/>
        </p:nvCxnSpPr>
        <p:spPr>
          <a:xfrm>
            <a:off x="5954078" y="2299605"/>
            <a:ext cx="4960" cy="476989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371829" y="5676776"/>
            <a:ext cx="1095657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8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NB -  Descrivere la sede aziendale e a quale titolo la si utilizza (acquisto, affitto e così via), argomentando le ragioni della scelta </a:t>
            </a:r>
            <a:endParaRPr lang="it-IT" sz="1800" i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371829" y="1213276"/>
            <a:ext cx="1175172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400" b="1" dirty="0">
                <a:latin typeface="+mj-lt"/>
                <a:ea typeface="Lucida Sans"/>
                <a:cs typeface="Lucida Sans"/>
                <a:sym typeface="Lucida Sans"/>
              </a:rPr>
              <a:t>SEDE DELL’AZIENDA</a:t>
            </a:r>
            <a:endParaRPr lang="it-IT" sz="1000" dirty="0">
              <a:latin typeface="+mj-lt"/>
              <a:ea typeface="Lucida Sans"/>
              <a:cs typeface="Lucida Sans"/>
              <a:sym typeface="Lucida Sans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96973" y="411155"/>
            <a:ext cx="7706700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2500" b="1" dirty="0">
                <a:solidFill>
                  <a:schemeClr val="bg1"/>
                </a:solidFill>
                <a:latin typeface="+mj-lt"/>
                <a:ea typeface="Lucida Sans"/>
                <a:cs typeface="Lucida Sans"/>
                <a:sym typeface="Lucida Sans"/>
              </a:rPr>
              <a:t>2. </a:t>
            </a:r>
            <a:r>
              <a:rPr lang="it-IT" sz="2500" b="1" dirty="0">
                <a:solidFill>
                  <a:schemeClr val="bg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bg1"/>
                </a:solidFill>
                <a:latin typeface="+mj-lt"/>
                <a:ea typeface="Lucida Sans"/>
                <a:cs typeface="Lucida Sans"/>
                <a:sym typeface="Lucida Sans"/>
              </a:rPr>
              <a:t> della struttura d’impresa</a:t>
            </a:r>
          </a:p>
        </p:txBody>
      </p:sp>
    </p:spTree>
    <p:extLst>
      <p:ext uri="{BB962C8B-B14F-4D97-AF65-F5344CB8AC3E}">
        <p14:creationId xmlns:p14="http://schemas.microsoft.com/office/powerpoint/2010/main" val="161240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64942" y="6027003"/>
            <a:ext cx="11135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NB -   Indicare il nome e l’eventuale logo del prodotto/servizio, e relative descrizioni e motivazioni</a:t>
            </a:r>
          </a:p>
          <a:p>
            <a:pPr algn="just"/>
            <a:endParaRPr lang="it-IT" sz="1800" i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103;p2"/>
          <p:cNvSpPr txBox="1"/>
          <p:nvPr/>
        </p:nvSpPr>
        <p:spPr>
          <a:xfrm>
            <a:off x="462964" y="1390100"/>
            <a:ext cx="1022535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NOME DEL PRODOTTO/SERVIZIO</a:t>
            </a:r>
            <a:endParaRPr sz="10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b25e0060d_0_5"/>
          <p:cNvSpPr txBox="1"/>
          <p:nvPr/>
        </p:nvSpPr>
        <p:spPr>
          <a:xfrm>
            <a:off x="264942" y="406461"/>
            <a:ext cx="7706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3. </a:t>
            </a:r>
            <a:r>
              <a:rPr lang="it-IT" sz="2500" b="1" dirty="0">
                <a:solidFill>
                  <a:schemeClr val="lt1"/>
                </a:solidFill>
                <a:latin typeface="+mn-lt"/>
                <a:ea typeface="Lucida Sans"/>
                <a:cs typeface="Lucida Sans"/>
                <a:sym typeface="Lucida Sans"/>
              </a:rPr>
              <a:t>Analisi</a:t>
            </a:r>
            <a:r>
              <a:rPr lang="it-IT" sz="2500" b="1" dirty="0">
                <a:solidFill>
                  <a:schemeClr val="lt1"/>
                </a:solidFill>
                <a:latin typeface="+mj-lt"/>
                <a:ea typeface="Lucida Sans"/>
                <a:cs typeface="Lucida Sans"/>
                <a:sym typeface="Lucida Sans"/>
              </a:rPr>
              <a:t> del prodotto/servizio</a:t>
            </a:r>
            <a:endParaRPr sz="2500" b="1" dirty="0">
              <a:latin typeface="+mj-lt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1" dirty="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64942" y="5945168"/>
            <a:ext cx="11135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NB -  Riportare gli esiti dell’</a:t>
            </a:r>
            <a:r>
              <a:rPr lang="it-IT" sz="18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analisi di mercato</a:t>
            </a:r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che evidenzi eventuali prodotti/servizi concorrenti, nonché gli elementi di eccellenza della soluzione proposta.</a:t>
            </a:r>
          </a:p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18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Google Shape;103;p2"/>
          <p:cNvSpPr txBox="1"/>
          <p:nvPr/>
        </p:nvSpPr>
        <p:spPr>
          <a:xfrm>
            <a:off x="625524" y="1399657"/>
            <a:ext cx="67227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tx1"/>
                </a:solidFill>
                <a:latin typeface="+mj-lt"/>
                <a:ea typeface="Lucida Sans"/>
                <a:cs typeface="Lucida Sans"/>
                <a:sym typeface="Lucida Sans"/>
              </a:rPr>
              <a:t>ANALISI DI MERCATO</a:t>
            </a:r>
            <a:endParaRPr sz="1000" dirty="0">
              <a:solidFill>
                <a:schemeClr val="tx1"/>
              </a:solidFill>
              <a:latin typeface="+mj-lt"/>
              <a:ea typeface="Lucida Sans"/>
              <a:cs typeface="Lucida Sans"/>
              <a:sym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102202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827</Words>
  <Application>Microsoft Office PowerPoint</Application>
  <PresentationFormat>Widescreen</PresentationFormat>
  <Paragraphs>103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Lucida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Tanese</dc:creator>
  <cp:lastModifiedBy>Palmieri Annamaria</cp:lastModifiedBy>
  <cp:revision>33</cp:revision>
  <cp:lastPrinted>2022-09-19T15:33:59Z</cp:lastPrinted>
  <dcterms:created xsi:type="dcterms:W3CDTF">2022-03-12T09:33:36Z</dcterms:created>
  <dcterms:modified xsi:type="dcterms:W3CDTF">2022-10-26T06:26:41Z</dcterms:modified>
</cp:coreProperties>
</file>