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8" r:id="rId3"/>
    <p:sldId id="274" r:id="rId4"/>
    <p:sldId id="275" r:id="rId5"/>
    <p:sldId id="276" r:id="rId6"/>
    <p:sldId id="263" r:id="rId7"/>
    <p:sldId id="277" r:id="rId8"/>
    <p:sldId id="264" r:id="rId9"/>
    <p:sldId id="278" r:id="rId10"/>
    <p:sldId id="281" r:id="rId11"/>
    <p:sldId id="271" r:id="rId12"/>
    <p:sldId id="279" r:id="rId13"/>
    <p:sldId id="280" r:id="rId14"/>
    <p:sldId id="283" r:id="rId15"/>
    <p:sldId id="282" r:id="rId16"/>
    <p:sldId id="284" r:id="rId17"/>
  </p:sldIdLst>
  <p:sldSz cx="12192000" cy="6858000"/>
  <p:notesSz cx="6799263" cy="99298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3" roundtripDataSignature="AMtx7mjvGPRxkoNH26gd2Dh7uHN46UZiK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95" autoAdjust="0"/>
  </p:normalViewPr>
  <p:slideViewPr>
    <p:cSldViewPr snapToGrid="0">
      <p:cViewPr varScale="1">
        <p:scale>
          <a:sx n="80" d="100"/>
          <a:sy n="80" d="100"/>
        </p:scale>
        <p:origin x="3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customschemas.google.com/relationships/presentationmetadata" Target="metadata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661D59-39D1-4621-A09E-D2AE0A925AE2}" type="datetimeFigureOut">
              <a:rPr lang="it-IT" smtClean="0"/>
              <a:t>26/10/2022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44A712-500E-4BA0-96A6-745DE1B76C9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12114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6347" cy="4982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1342" y="0"/>
            <a:ext cx="2946347" cy="4982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22275" y="1241425"/>
            <a:ext cx="5954713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1600"/>
            <a:ext cx="2946347" cy="4982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it-IT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2384674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29c7cbfb23_0_9:notes"/>
          <p:cNvSpPr txBox="1">
            <a:spLocks noGrp="1"/>
          </p:cNvSpPr>
          <p:nvPr>
            <p:ph type="body" idx="1"/>
          </p:nvPr>
        </p:nvSpPr>
        <p:spPr>
          <a:xfrm>
            <a:off x="679927" y="4778722"/>
            <a:ext cx="5439410" cy="39100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" name="Google Shape;80;g129c7cbfb23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807975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12b25e0060d_0_5:notes"/>
          <p:cNvSpPr txBox="1">
            <a:spLocks noGrp="1"/>
          </p:cNvSpPr>
          <p:nvPr>
            <p:ph type="body" idx="1"/>
          </p:nvPr>
        </p:nvSpPr>
        <p:spPr>
          <a:xfrm>
            <a:off x="679927" y="4778722"/>
            <a:ext cx="5439410" cy="391002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g12b25e0060d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667372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g1272773a195_0_16:notes"/>
          <p:cNvSpPr txBox="1">
            <a:spLocks noGrp="1"/>
          </p:cNvSpPr>
          <p:nvPr>
            <p:ph type="body" idx="1"/>
          </p:nvPr>
        </p:nvSpPr>
        <p:spPr>
          <a:xfrm>
            <a:off x="679927" y="4778722"/>
            <a:ext cx="5439410" cy="391002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g1272773a195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238096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12b25e0060d_0_5:notes"/>
          <p:cNvSpPr txBox="1">
            <a:spLocks noGrp="1"/>
          </p:cNvSpPr>
          <p:nvPr>
            <p:ph type="body" idx="1"/>
          </p:nvPr>
        </p:nvSpPr>
        <p:spPr>
          <a:xfrm>
            <a:off x="679927" y="4778722"/>
            <a:ext cx="5439410" cy="391002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g12b25e0060d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093245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12b25e0060d_0_5:notes"/>
          <p:cNvSpPr txBox="1">
            <a:spLocks noGrp="1"/>
          </p:cNvSpPr>
          <p:nvPr>
            <p:ph type="body" idx="1"/>
          </p:nvPr>
        </p:nvSpPr>
        <p:spPr>
          <a:xfrm>
            <a:off x="679927" y="4778722"/>
            <a:ext cx="5439410" cy="391002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g12b25e0060d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445128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12b25e0060d_0_5:notes"/>
          <p:cNvSpPr txBox="1">
            <a:spLocks noGrp="1"/>
          </p:cNvSpPr>
          <p:nvPr>
            <p:ph type="body" idx="1"/>
          </p:nvPr>
        </p:nvSpPr>
        <p:spPr>
          <a:xfrm>
            <a:off x="679927" y="4778722"/>
            <a:ext cx="5439410" cy="391002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g12b25e0060d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257887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12b25e0060d_0_5:notes"/>
          <p:cNvSpPr txBox="1">
            <a:spLocks noGrp="1"/>
          </p:cNvSpPr>
          <p:nvPr>
            <p:ph type="body" idx="1"/>
          </p:nvPr>
        </p:nvSpPr>
        <p:spPr>
          <a:xfrm>
            <a:off x="679927" y="4778722"/>
            <a:ext cx="5439410" cy="391002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g12b25e0060d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751641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12b25e0060d_0_5:notes"/>
          <p:cNvSpPr txBox="1">
            <a:spLocks noGrp="1"/>
          </p:cNvSpPr>
          <p:nvPr>
            <p:ph type="body" idx="1"/>
          </p:nvPr>
        </p:nvSpPr>
        <p:spPr>
          <a:xfrm>
            <a:off x="679927" y="4778722"/>
            <a:ext cx="5439410" cy="391002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g12b25e0060d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814386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>
            <a:spLocks noGrp="1"/>
          </p:cNvSpPr>
          <p:nvPr>
            <p:ph type="body" idx="1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858280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>
            <a:spLocks noGrp="1"/>
          </p:cNvSpPr>
          <p:nvPr>
            <p:ph type="body" idx="1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674466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>
            <a:spLocks noGrp="1"/>
          </p:cNvSpPr>
          <p:nvPr>
            <p:ph type="body" idx="1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140157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>
            <a:spLocks noGrp="1"/>
          </p:cNvSpPr>
          <p:nvPr>
            <p:ph type="body" idx="1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167345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1272773a195_0_113:notes"/>
          <p:cNvSpPr txBox="1">
            <a:spLocks noGrp="1"/>
          </p:cNvSpPr>
          <p:nvPr>
            <p:ph type="body" idx="1"/>
          </p:nvPr>
        </p:nvSpPr>
        <p:spPr>
          <a:xfrm>
            <a:off x="679927" y="4778722"/>
            <a:ext cx="5439410" cy="391002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9" name="Google Shape;159;g1272773a195_0_1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941394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>
            <a:spLocks noGrp="1"/>
          </p:cNvSpPr>
          <p:nvPr>
            <p:ph type="body" idx="1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044020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12b25e0060d_0_5:notes"/>
          <p:cNvSpPr txBox="1">
            <a:spLocks noGrp="1"/>
          </p:cNvSpPr>
          <p:nvPr>
            <p:ph type="body" idx="1"/>
          </p:nvPr>
        </p:nvSpPr>
        <p:spPr>
          <a:xfrm>
            <a:off x="679927" y="4778722"/>
            <a:ext cx="5439410" cy="391002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g12b25e0060d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776414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12b25e0060d_0_5:notes"/>
          <p:cNvSpPr txBox="1">
            <a:spLocks noGrp="1"/>
          </p:cNvSpPr>
          <p:nvPr>
            <p:ph type="body" idx="1"/>
          </p:nvPr>
        </p:nvSpPr>
        <p:spPr>
          <a:xfrm>
            <a:off x="679927" y="4778722"/>
            <a:ext cx="5439410" cy="391002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g12b25e0060d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05176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olo e testo verticale" type="vertTitleAndTx">
  <p:cSld name="VERTICAL_TITLE_AND_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4" name="Google Shape;24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TWO_OBJECT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 type="twoTxTwoObj">
  <p:cSld name="TWO_OBJECTS_WITH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7" name="Google Shape;37;p10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TITLE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a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 type="objTx">
  <p:cSld name="OBJECT_WITH_CAPTION_TEX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 type="picTx">
  <p:cSld name="PICTURE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VERTICAL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129c7cbfb23_0_9"/>
          <p:cNvSpPr txBox="1"/>
          <p:nvPr/>
        </p:nvSpPr>
        <p:spPr>
          <a:xfrm>
            <a:off x="372528" y="4210325"/>
            <a:ext cx="5866021" cy="710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00"/>
              <a:buFont typeface="Arial"/>
              <a:buNone/>
            </a:pPr>
            <a:r>
              <a:rPr lang="it-IT" sz="3800" b="1" i="0" u="none" strike="noStrike" cap="none" dirty="0">
                <a:solidFill>
                  <a:schemeClr val="lt1"/>
                </a:solidFill>
                <a:latin typeface="+mj-lt"/>
                <a:ea typeface="Lucida Sans"/>
                <a:cs typeface="Lucida Sans"/>
                <a:sym typeface="Lucida Sans"/>
              </a:rPr>
              <a:t>Classe/interclasse…</a:t>
            </a:r>
            <a:endParaRPr sz="3900" b="1" i="0" u="none" strike="noStrike" cap="none" dirty="0">
              <a:solidFill>
                <a:schemeClr val="lt1"/>
              </a:solidFill>
              <a:highlight>
                <a:srgbClr val="96CA2D"/>
              </a:highlight>
              <a:latin typeface="+mj-lt"/>
              <a:sym typeface="Arial"/>
            </a:endParaRPr>
          </a:p>
        </p:txBody>
      </p:sp>
      <p:sp>
        <p:nvSpPr>
          <p:cNvPr id="83" name="Google Shape;83;g129c7cbfb23_0_9"/>
          <p:cNvSpPr txBox="1"/>
          <p:nvPr/>
        </p:nvSpPr>
        <p:spPr>
          <a:xfrm>
            <a:off x="371150" y="534425"/>
            <a:ext cx="2886000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 b="1" i="0" u="none" strike="noStrike" cap="none" dirty="0">
                <a:solidFill>
                  <a:schemeClr val="tx1"/>
                </a:solidFill>
                <a:latin typeface="+mj-lt"/>
                <a:ea typeface="Lucida Sans"/>
                <a:cs typeface="Lucida Sans"/>
                <a:sym typeface="Lucida Sans"/>
              </a:rPr>
              <a:t>NOME, SEDE ED EVENTUALE LOGO DELL’ISTITUTO</a:t>
            </a:r>
            <a:endParaRPr sz="3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" name="Google Shape;84;g129c7cbfb23_0_9"/>
          <p:cNvSpPr txBox="1">
            <a:spLocks noGrp="1"/>
          </p:cNvSpPr>
          <p:nvPr>
            <p:ph type="body" idx="1"/>
          </p:nvPr>
        </p:nvSpPr>
        <p:spPr>
          <a:xfrm>
            <a:off x="371150" y="2117362"/>
            <a:ext cx="6154778" cy="20022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200"/>
              <a:buNone/>
            </a:pPr>
            <a:r>
              <a:rPr lang="it-IT" sz="6000" b="1" dirty="0">
                <a:solidFill>
                  <a:schemeClr val="lt1"/>
                </a:solidFill>
                <a:latin typeface="+mj-lt"/>
                <a:ea typeface="Lucida Sans"/>
                <a:cs typeface="Lucida Sans"/>
                <a:sym typeface="Lucida Sans"/>
              </a:rPr>
              <a:t>Nome dell’azienda</a:t>
            </a:r>
            <a:endParaRPr sz="6000" b="1" dirty="0">
              <a:solidFill>
                <a:schemeClr val="lt1"/>
              </a:solidFill>
              <a:latin typeface="+mj-lt"/>
              <a:ea typeface="Lucida Sans"/>
              <a:cs typeface="Lucida Sans"/>
              <a:sym typeface="Lucida Sans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7254240" y="1447383"/>
            <a:ext cx="4511040" cy="369331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pPr algn="ctr"/>
            <a:r>
              <a:rPr lang="it-IT" sz="2000" i="1" dirty="0">
                <a:latin typeface="+mn-lt"/>
              </a:rPr>
              <a:t>LOGO DELL’AZIENDA 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sz="2000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30480" y="4921259"/>
            <a:ext cx="1216152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800" i="1" dirty="0">
                <a:latin typeface="+mj-lt"/>
              </a:rPr>
              <a:t>NB -  Il progetto d’impresa deve essere redatto in </a:t>
            </a:r>
            <a:r>
              <a:rPr lang="it-IT" sz="1800" b="1" i="1" dirty="0" err="1">
                <a:latin typeface="+mj-lt"/>
              </a:rPr>
              <a:t>powerpoint</a:t>
            </a:r>
            <a:r>
              <a:rPr lang="it-IT" sz="1800" b="1" i="1" dirty="0">
                <a:latin typeface="+mj-lt"/>
              </a:rPr>
              <a:t> o pdf </a:t>
            </a:r>
            <a:r>
              <a:rPr lang="it-IT" sz="1800" i="1" dirty="0">
                <a:latin typeface="+mj-lt"/>
              </a:rPr>
              <a:t>ed essere di </a:t>
            </a:r>
            <a:r>
              <a:rPr lang="it-IT" sz="1800" b="1" i="1" dirty="0">
                <a:latin typeface="+mj-lt"/>
              </a:rPr>
              <a:t>15 pagine </a:t>
            </a:r>
            <a:r>
              <a:rPr lang="it-IT" sz="1800" i="1" dirty="0">
                <a:latin typeface="+mj-lt"/>
              </a:rPr>
              <a:t>più gli allegati (questi ultimi di massimo 10 pagine), per un totale di massimo 25 pagine. </a:t>
            </a:r>
          </a:p>
          <a:p>
            <a:endParaRPr lang="it-IT" sz="1800" i="1" dirty="0">
              <a:latin typeface="+mj-lt"/>
            </a:endParaRPr>
          </a:p>
          <a:p>
            <a:r>
              <a:rPr lang="it-IT" sz="1800" i="1" kern="16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Denominare il file indicando sia </a:t>
            </a:r>
            <a:r>
              <a:rPr lang="it-IT" sz="1800" b="1" i="1" kern="16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il nome dell’azienda </a:t>
            </a:r>
            <a:r>
              <a:rPr lang="it-IT" sz="1800" i="1" kern="16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sia </a:t>
            </a:r>
            <a:r>
              <a:rPr lang="it-IT" sz="1800" b="1" i="1" kern="16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l’Istituto</a:t>
            </a:r>
            <a:r>
              <a:rPr lang="it-IT" sz="1800" i="1" kern="16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così: «Progetto </a:t>
            </a:r>
            <a:r>
              <a:rPr lang="it-IT" sz="1800" i="1" kern="16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NOMEAZIENDA_NomeIstituto</a:t>
            </a:r>
            <a:r>
              <a:rPr lang="it-IT" sz="1800" i="1" kern="16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br>
              <a:rPr lang="it-IT" sz="1800" i="1" kern="16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800" i="1" dirty="0">
                <a:latin typeface="+mj-lt"/>
              </a:rPr>
              <a:t>Il colore dello sfondo, il carattere, la disposizione delle varie informazioni rappresentano solo un esempio. </a:t>
            </a:r>
          </a:p>
          <a:p>
            <a:r>
              <a:rPr lang="it-IT" sz="1800" i="1" dirty="0">
                <a:latin typeface="+mj-lt"/>
              </a:rPr>
              <a:t>È importante inserire </a:t>
            </a:r>
            <a:r>
              <a:rPr lang="it-IT" sz="1800" b="1" i="1" dirty="0">
                <a:latin typeface="+mj-lt"/>
              </a:rPr>
              <a:t>foto e immagini </a:t>
            </a:r>
            <a:r>
              <a:rPr lang="it-IT" sz="1800" i="1" dirty="0">
                <a:latin typeface="+mj-lt"/>
              </a:rPr>
              <a:t>per rendere più efficace la presentazione.</a:t>
            </a:r>
          </a:p>
          <a:p>
            <a:endParaRPr lang="it-IT" sz="1800" i="1" dirty="0">
              <a:latin typeface="+mn-lt"/>
            </a:endParaRPr>
          </a:p>
        </p:txBody>
      </p:sp>
      <p:sp>
        <p:nvSpPr>
          <p:cNvPr id="8" name="Google Shape;83;g129c7cbfb23_0_9"/>
          <p:cNvSpPr txBox="1"/>
          <p:nvPr/>
        </p:nvSpPr>
        <p:spPr>
          <a:xfrm>
            <a:off x="6525929" y="402604"/>
            <a:ext cx="5578642" cy="954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b="1" i="0" u="none" strike="noStrike" cap="none" dirty="0">
                <a:solidFill>
                  <a:schemeClr val="bg1"/>
                </a:solidFill>
                <a:latin typeface="Calibri" panose="020F0502020204030204" pitchFamily="34" charset="0"/>
                <a:ea typeface="Lucida Sans"/>
                <a:cs typeface="Calibri" panose="020F0502020204030204" pitchFamily="34" charset="0"/>
                <a:sym typeface="Lucida Sans"/>
              </a:rPr>
              <a:t>PROGETTO CREI-AMO L’IMPRESA 2022-23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1" dirty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12b25e0060d_0_5"/>
          <p:cNvSpPr txBox="1"/>
          <p:nvPr/>
        </p:nvSpPr>
        <p:spPr>
          <a:xfrm>
            <a:off x="264942" y="406461"/>
            <a:ext cx="77067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500" b="1" dirty="0">
                <a:solidFill>
                  <a:schemeClr val="lt1"/>
                </a:solidFill>
                <a:latin typeface="+mj-lt"/>
                <a:ea typeface="Lucida Sans"/>
                <a:cs typeface="Lucida Sans"/>
                <a:sym typeface="Lucida Sans"/>
              </a:rPr>
              <a:t>3. </a:t>
            </a:r>
            <a:r>
              <a:rPr lang="it-IT" sz="2500" b="1" dirty="0">
                <a:solidFill>
                  <a:schemeClr val="lt1"/>
                </a:solidFill>
                <a:latin typeface="+mn-lt"/>
                <a:ea typeface="Lucida Sans"/>
                <a:cs typeface="Lucida Sans"/>
                <a:sym typeface="Lucida Sans"/>
              </a:rPr>
              <a:t>Analisi</a:t>
            </a:r>
            <a:r>
              <a:rPr lang="it-IT" sz="2500" b="1" dirty="0">
                <a:solidFill>
                  <a:schemeClr val="lt1"/>
                </a:solidFill>
                <a:latin typeface="+mj-lt"/>
                <a:ea typeface="Lucida Sans"/>
                <a:cs typeface="Lucida Sans"/>
                <a:sym typeface="Lucida Sans"/>
              </a:rPr>
              <a:t> del prodotto/servizio</a:t>
            </a:r>
            <a:endParaRPr sz="2500" b="1" dirty="0">
              <a:latin typeface="+mj-lt"/>
              <a:ea typeface="Lucida Sans"/>
              <a:cs typeface="Lucida Sans"/>
              <a:sym typeface="Lucida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500" b="1" dirty="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462964" y="5002962"/>
            <a:ext cx="1113536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800" i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NB -   Evidenziare i punti di forza e di eventuale debolezza del </a:t>
            </a:r>
            <a:r>
              <a:rPr lang="it-IT" sz="1800" b="1" i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legame con il territorio </a:t>
            </a:r>
            <a:r>
              <a:rPr lang="it-IT" sz="1800" i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provinciale o regionale.</a:t>
            </a:r>
          </a:p>
          <a:p>
            <a:endParaRPr lang="it-IT" sz="1800" i="1" dirty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80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it-IT" sz="1800" i="1" dirty="0">
                <a:latin typeface="+mj-lt"/>
                <a:ea typeface="Times New Roman" panose="02020603050405020304" pitchFamily="18" charset="0"/>
              </a:rPr>
              <a:t>Eventuali </a:t>
            </a:r>
            <a:r>
              <a:rPr lang="it-IT" sz="1800" b="1" i="1" dirty="0">
                <a:latin typeface="+mj-lt"/>
                <a:ea typeface="Times New Roman" panose="02020603050405020304" pitchFamily="18" charset="0"/>
              </a:rPr>
              <a:t>piani di marketing </a:t>
            </a:r>
            <a:r>
              <a:rPr lang="it-IT" sz="1800" i="1" dirty="0">
                <a:latin typeface="+mj-lt"/>
                <a:ea typeface="Times New Roman" panose="02020603050405020304" pitchFamily="18" charset="0"/>
              </a:rPr>
              <a:t>vanno indicati in questa sezione.  </a:t>
            </a:r>
          </a:p>
          <a:p>
            <a:endParaRPr lang="it-IT" sz="1800" i="1" dirty="0">
              <a:latin typeface="+mj-lt"/>
              <a:ea typeface="Times New Roman" panose="02020603050405020304" pitchFamily="18" charset="0"/>
            </a:endParaRPr>
          </a:p>
          <a:p>
            <a:r>
              <a:rPr lang="it-IT" sz="1800" i="1" dirty="0">
                <a:latin typeface="+mj-lt"/>
                <a:ea typeface="Times New Roman" panose="02020603050405020304" pitchFamily="18" charset="0"/>
              </a:rPr>
              <a:t>Per l’</a:t>
            </a:r>
            <a:r>
              <a:rPr lang="it-IT" sz="1800" b="1" i="1" dirty="0">
                <a:latin typeface="+mj-lt"/>
                <a:ea typeface="Times New Roman" panose="02020603050405020304" pitchFamily="18" charset="0"/>
              </a:rPr>
              <a:t>analisi SWOT</a:t>
            </a:r>
            <a:r>
              <a:rPr lang="it-IT" sz="1800" i="1" dirty="0">
                <a:latin typeface="+mj-lt"/>
                <a:ea typeface="Times New Roman" panose="02020603050405020304" pitchFamily="18" charset="0"/>
              </a:rPr>
              <a:t> si veda un’ipotesi di schema nella slide successiva</a:t>
            </a:r>
            <a:endParaRPr lang="it-IT" sz="1800" i="1" dirty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1800" i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r>
              <a:rPr lang="it-IT" sz="1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it-IT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Google Shape;103;p2"/>
          <p:cNvSpPr txBox="1"/>
          <p:nvPr/>
        </p:nvSpPr>
        <p:spPr>
          <a:xfrm>
            <a:off x="462964" y="1268361"/>
            <a:ext cx="67227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b="1" i="0" u="none" strike="noStrike" cap="none" dirty="0">
                <a:solidFill>
                  <a:schemeClr val="tx1"/>
                </a:solidFill>
                <a:latin typeface="+mj-lt"/>
                <a:ea typeface="Lucida Sans"/>
                <a:cs typeface="Lucida Sans"/>
                <a:sym typeface="Lucida Sans"/>
              </a:rPr>
              <a:t>ANALISI DI TERRITORIALITÀ </a:t>
            </a:r>
            <a:endParaRPr lang="it-IT" sz="1000" dirty="0">
              <a:solidFill>
                <a:schemeClr val="tx1"/>
              </a:solidFill>
              <a:latin typeface="+mj-lt"/>
              <a:ea typeface="Lucida Sans"/>
              <a:cs typeface="Lucida Sans"/>
              <a:sym typeface="Lucida Sans"/>
            </a:endParaRPr>
          </a:p>
        </p:txBody>
      </p:sp>
    </p:spTree>
    <p:extLst>
      <p:ext uri="{BB962C8B-B14F-4D97-AF65-F5344CB8AC3E}">
        <p14:creationId xmlns:p14="http://schemas.microsoft.com/office/powerpoint/2010/main" val="7746544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4" name="Google Shape;294;g1272773a195_0_16"/>
          <p:cNvCxnSpPr/>
          <p:nvPr/>
        </p:nvCxnSpPr>
        <p:spPr>
          <a:xfrm flipH="1">
            <a:off x="6710550" y="1139425"/>
            <a:ext cx="13500" cy="5679300"/>
          </a:xfrm>
          <a:prstGeom prst="straightConnector1">
            <a:avLst/>
          </a:prstGeom>
          <a:noFill/>
          <a:ln w="444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95" name="Google Shape;295;g1272773a195_0_16"/>
          <p:cNvCxnSpPr/>
          <p:nvPr/>
        </p:nvCxnSpPr>
        <p:spPr>
          <a:xfrm rot="10800000" flipH="1">
            <a:off x="1460000" y="3976300"/>
            <a:ext cx="10271100" cy="12000"/>
          </a:xfrm>
          <a:prstGeom prst="straightConnector1">
            <a:avLst/>
          </a:prstGeom>
          <a:noFill/>
          <a:ln w="444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96" name="Google Shape;296;g1272773a195_0_16"/>
          <p:cNvSpPr txBox="1"/>
          <p:nvPr/>
        </p:nvSpPr>
        <p:spPr>
          <a:xfrm>
            <a:off x="2726850" y="1368560"/>
            <a:ext cx="4796400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3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it-IT" sz="2300" b="1" i="0" u="none" strike="noStrike" cap="none" dirty="0">
                <a:solidFill>
                  <a:schemeClr val="tx1"/>
                </a:solidFill>
                <a:latin typeface="+mj-lt"/>
                <a:ea typeface="Lucida Sans"/>
                <a:cs typeface="Lucida Sans"/>
                <a:sym typeface="Lucida Sans"/>
              </a:rPr>
              <a:t>Punti di forza</a:t>
            </a:r>
            <a:endParaRPr dirty="0">
              <a:solidFill>
                <a:schemeClr val="tx1"/>
              </a:solidFill>
              <a:latin typeface="+mj-lt"/>
              <a:ea typeface="Lucida Sans"/>
              <a:cs typeface="Lucida Sans"/>
              <a:sym typeface="Lucida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700" dirty="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297" name="Google Shape;297;g1272773a195_0_16"/>
          <p:cNvSpPr txBox="1"/>
          <p:nvPr/>
        </p:nvSpPr>
        <p:spPr>
          <a:xfrm>
            <a:off x="7750325" y="1406738"/>
            <a:ext cx="47964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it-IT" sz="2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it-IT" sz="2300" b="1" dirty="0">
                <a:solidFill>
                  <a:schemeClr val="tx1"/>
                </a:solidFill>
                <a:latin typeface="+mj-lt"/>
                <a:ea typeface="Lucida Sans"/>
                <a:cs typeface="Lucida Sans"/>
                <a:sym typeface="Lucida Sans"/>
              </a:rPr>
              <a:t>Punti di debolezza</a:t>
            </a:r>
            <a:endParaRPr sz="2300" b="1" dirty="0">
              <a:solidFill>
                <a:schemeClr val="tx1"/>
              </a:solidFill>
              <a:latin typeface="+mj-lt"/>
              <a:ea typeface="Lucida Sans"/>
              <a:cs typeface="Lucida Sans"/>
              <a:sym typeface="Lucida Sans"/>
            </a:endParaRPr>
          </a:p>
        </p:txBody>
      </p:sp>
      <p:sp>
        <p:nvSpPr>
          <p:cNvPr id="298" name="Google Shape;298;g1272773a195_0_16"/>
          <p:cNvSpPr txBox="1"/>
          <p:nvPr/>
        </p:nvSpPr>
        <p:spPr>
          <a:xfrm>
            <a:off x="2726850" y="4084375"/>
            <a:ext cx="4796400" cy="723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700" dirty="0">
                <a:solidFill>
                  <a:schemeClr val="lt1"/>
                </a:solidFill>
              </a:rPr>
              <a:t>  </a:t>
            </a:r>
            <a:r>
              <a:rPr lang="it-IT" sz="2400" b="1" dirty="0">
                <a:solidFill>
                  <a:schemeClr val="tx1"/>
                </a:solidFill>
                <a:latin typeface="+mj-lt"/>
                <a:ea typeface="Lucida Sans"/>
                <a:cs typeface="Lucida Sans"/>
                <a:sym typeface="Lucida Sans"/>
              </a:rPr>
              <a:t>Opportunità</a:t>
            </a:r>
            <a:endParaRPr sz="2400" b="1" dirty="0">
              <a:solidFill>
                <a:schemeClr val="tx1"/>
              </a:solidFill>
              <a:latin typeface="+mj-lt"/>
              <a:ea typeface="Lucida Sans"/>
              <a:cs typeface="Lucida Sans"/>
              <a:sym typeface="Lucida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700" dirty="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299" name="Google Shape;299;g1272773a195_0_16"/>
          <p:cNvSpPr txBox="1"/>
          <p:nvPr/>
        </p:nvSpPr>
        <p:spPr>
          <a:xfrm>
            <a:off x="8563280" y="4127761"/>
            <a:ext cx="4576800" cy="723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it-IT" sz="1700" dirty="0">
                <a:solidFill>
                  <a:schemeClr val="lt1"/>
                </a:solidFill>
              </a:rPr>
              <a:t> </a:t>
            </a:r>
            <a:r>
              <a:rPr lang="it-IT" sz="2400" b="1" dirty="0">
                <a:solidFill>
                  <a:schemeClr val="tx1"/>
                </a:solidFill>
                <a:latin typeface="+mj-lt"/>
                <a:ea typeface="Lucida Sans"/>
                <a:cs typeface="Lucida Sans"/>
                <a:sym typeface="Lucida Sans"/>
              </a:rPr>
              <a:t>Minacce</a:t>
            </a:r>
            <a:endParaRPr sz="2400" b="1" dirty="0">
              <a:solidFill>
                <a:schemeClr val="tx1"/>
              </a:solidFill>
              <a:latin typeface="+mj-lt"/>
              <a:ea typeface="Lucida Sans"/>
              <a:cs typeface="Lucida Sans"/>
              <a:sym typeface="Lucida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700" dirty="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300" name="Google Shape;300;g1272773a195_0_16"/>
          <p:cNvSpPr txBox="1"/>
          <p:nvPr/>
        </p:nvSpPr>
        <p:spPr>
          <a:xfrm>
            <a:off x="676975" y="885906"/>
            <a:ext cx="34083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b="1" i="0" u="none" strike="noStrike" cap="none" dirty="0">
                <a:solidFill>
                  <a:schemeClr val="tx1"/>
                </a:solidFill>
                <a:latin typeface="+mn-lt"/>
                <a:ea typeface="Lucida Sans"/>
                <a:cs typeface="Lucida Sans"/>
                <a:sym typeface="Lucida Sans"/>
              </a:rPr>
              <a:t>ANALISI SWOT</a:t>
            </a:r>
            <a:endParaRPr sz="1100" dirty="0">
              <a:solidFill>
                <a:schemeClr val="tx1"/>
              </a:solidFill>
              <a:latin typeface="+mn-lt"/>
              <a:ea typeface="Lucida Sans"/>
              <a:cs typeface="Lucida Sans"/>
              <a:sym typeface="Lucida Sans"/>
            </a:endParaRPr>
          </a:p>
        </p:txBody>
      </p:sp>
      <p:sp>
        <p:nvSpPr>
          <p:cNvPr id="302" name="Google Shape;302;g1272773a195_0_16"/>
          <p:cNvSpPr txBox="1"/>
          <p:nvPr/>
        </p:nvSpPr>
        <p:spPr>
          <a:xfrm rot="-5400545">
            <a:off x="704315" y="2232660"/>
            <a:ext cx="1892400" cy="55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lang="it-IT" sz="2400" dirty="0">
                <a:solidFill>
                  <a:schemeClr val="tx1"/>
                </a:solidFill>
                <a:latin typeface="+mj-lt"/>
                <a:ea typeface="Lucida Sans"/>
                <a:cs typeface="Lucida Sans"/>
                <a:sym typeface="Lucida Sans"/>
              </a:rPr>
              <a:t>INTERNA</a:t>
            </a:r>
            <a:endParaRPr sz="2400" i="0" u="none" strike="noStrike" cap="none" dirty="0">
              <a:solidFill>
                <a:schemeClr val="tx1"/>
              </a:solidFill>
              <a:latin typeface="+mj-lt"/>
              <a:ea typeface="Lucida Sans"/>
              <a:cs typeface="Lucida Sans"/>
              <a:sym typeface="Lucida Sans"/>
            </a:endParaRPr>
          </a:p>
        </p:txBody>
      </p:sp>
      <p:sp>
        <p:nvSpPr>
          <p:cNvPr id="303" name="Google Shape;303;g1272773a195_0_16"/>
          <p:cNvSpPr txBox="1"/>
          <p:nvPr/>
        </p:nvSpPr>
        <p:spPr>
          <a:xfrm rot="-5400551">
            <a:off x="744273" y="5148590"/>
            <a:ext cx="1872300" cy="55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buSzPts val="4500"/>
            </a:pPr>
            <a:r>
              <a:rPr lang="it-IT" sz="2400" dirty="0">
                <a:solidFill>
                  <a:schemeClr val="tx1"/>
                </a:solidFill>
                <a:latin typeface="+mj-lt"/>
                <a:ea typeface="Lucida Sans"/>
                <a:cs typeface="Lucida Sans"/>
                <a:sym typeface="Lucida Sans"/>
              </a:rPr>
              <a:t>ESTERNA</a:t>
            </a:r>
            <a:endParaRPr sz="2400" dirty="0">
              <a:solidFill>
                <a:schemeClr val="tx1"/>
              </a:solidFill>
              <a:latin typeface="+mj-lt"/>
              <a:ea typeface="Lucida Sans"/>
              <a:cs typeface="Lucida Sans"/>
              <a:sym typeface="Lucida Sans"/>
            </a:endParaRPr>
          </a:p>
        </p:txBody>
      </p:sp>
      <p:sp>
        <p:nvSpPr>
          <p:cNvPr id="305" name="Google Shape;305;g1272773a195_0_16"/>
          <p:cNvSpPr txBox="1"/>
          <p:nvPr/>
        </p:nvSpPr>
        <p:spPr>
          <a:xfrm>
            <a:off x="382699" y="206962"/>
            <a:ext cx="77067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500" b="1" dirty="0">
                <a:solidFill>
                  <a:schemeClr val="lt1"/>
                </a:solidFill>
                <a:latin typeface="+mj-lt"/>
                <a:ea typeface="Lucida Sans"/>
                <a:cs typeface="Lucida Sans"/>
                <a:sym typeface="Lucida Sans"/>
              </a:rPr>
              <a:t>3</a:t>
            </a:r>
            <a:r>
              <a:rPr lang="it-IT" sz="2500" b="1" u="none" strike="noStrike" cap="none" dirty="0">
                <a:solidFill>
                  <a:schemeClr val="lt1"/>
                </a:solidFill>
                <a:latin typeface="+mj-lt"/>
                <a:ea typeface="Lucida Sans"/>
                <a:cs typeface="Lucida Sans"/>
                <a:sym typeface="Lucida Sans"/>
              </a:rPr>
              <a:t>. </a:t>
            </a:r>
            <a:r>
              <a:rPr lang="it-IT" sz="2500" b="1" dirty="0">
                <a:solidFill>
                  <a:schemeClr val="lt1"/>
                </a:solidFill>
                <a:latin typeface="+mj-lt"/>
                <a:ea typeface="Lucida Sans"/>
                <a:cs typeface="Lucida Sans"/>
                <a:sym typeface="Lucida Sans"/>
              </a:rPr>
              <a:t>Analisi del prodotto/servizio</a:t>
            </a:r>
            <a:endParaRPr sz="2500" b="1" dirty="0">
              <a:latin typeface="+mj-lt"/>
              <a:ea typeface="Lucida Sans"/>
              <a:cs typeface="Lucida Sans"/>
              <a:sym typeface="Lucida San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12b25e0060d_0_5"/>
          <p:cNvSpPr txBox="1"/>
          <p:nvPr/>
        </p:nvSpPr>
        <p:spPr>
          <a:xfrm>
            <a:off x="264942" y="406461"/>
            <a:ext cx="77067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500" b="1" dirty="0">
                <a:solidFill>
                  <a:schemeClr val="lt1"/>
                </a:solidFill>
                <a:latin typeface="+mj-lt"/>
                <a:ea typeface="Lucida Sans"/>
                <a:cs typeface="Lucida Sans"/>
                <a:sym typeface="Lucida Sans"/>
              </a:rPr>
              <a:t>3. </a:t>
            </a:r>
            <a:r>
              <a:rPr lang="it-IT" sz="2500" b="1" dirty="0">
                <a:solidFill>
                  <a:schemeClr val="lt1"/>
                </a:solidFill>
                <a:latin typeface="+mn-lt"/>
                <a:ea typeface="Lucida Sans"/>
                <a:cs typeface="Lucida Sans"/>
                <a:sym typeface="Lucida Sans"/>
              </a:rPr>
              <a:t>Analisi</a:t>
            </a:r>
            <a:r>
              <a:rPr lang="it-IT" sz="2500" b="1" dirty="0">
                <a:solidFill>
                  <a:schemeClr val="lt1"/>
                </a:solidFill>
                <a:latin typeface="+mj-lt"/>
                <a:ea typeface="Lucida Sans"/>
                <a:cs typeface="Lucida Sans"/>
                <a:sym typeface="Lucida Sans"/>
              </a:rPr>
              <a:t> del prodotto/servizio</a:t>
            </a:r>
            <a:endParaRPr sz="2500" b="1" dirty="0">
              <a:latin typeface="+mj-lt"/>
              <a:ea typeface="Lucida Sans"/>
              <a:cs typeface="Lucida Sans"/>
              <a:sym typeface="Lucida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500" b="1" dirty="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345440" y="5361771"/>
            <a:ext cx="1148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800" i="1" dirty="0"/>
              <a:t>NB – Indicare </a:t>
            </a:r>
            <a:r>
              <a:rPr lang="it-IT" sz="1800" b="1" i="1" dirty="0"/>
              <a:t>come si intende realizzare </a:t>
            </a:r>
            <a:r>
              <a:rPr lang="it-IT" sz="1800" i="1" dirty="0"/>
              <a:t>il prodotto/servizio, tramite quale </a:t>
            </a:r>
            <a:r>
              <a:rPr lang="it-IT" sz="1800" b="1" i="1" dirty="0"/>
              <a:t>catena di fornitura</a:t>
            </a:r>
            <a:r>
              <a:rPr lang="it-IT" sz="1800" i="1" dirty="0"/>
              <a:t>, quali </a:t>
            </a:r>
            <a:r>
              <a:rPr lang="it-IT" sz="1800" b="1" i="1" dirty="0"/>
              <a:t>canali di distribuzione</a:t>
            </a:r>
            <a:r>
              <a:rPr lang="it-IT" sz="1800" i="1" dirty="0"/>
              <a:t> e così via, sempre argomentando le varie scelte</a:t>
            </a:r>
            <a:br>
              <a:rPr lang="it-IT" sz="1800" i="1" dirty="0"/>
            </a:br>
            <a:endParaRPr lang="it-IT" sz="1800" i="1" dirty="0"/>
          </a:p>
          <a:p>
            <a:r>
              <a:rPr lang="it-IT" sz="1800" i="1" dirty="0"/>
              <a:t>Dedicare 2 o 3 </a:t>
            </a:r>
            <a:r>
              <a:rPr lang="it-IT" sz="1800" i="1" dirty="0" err="1"/>
              <a:t>slides</a:t>
            </a:r>
            <a:r>
              <a:rPr lang="it-IT" sz="1800" i="1" dirty="0"/>
              <a:t> a questi aspetti</a:t>
            </a:r>
          </a:p>
        </p:txBody>
      </p:sp>
    </p:spTree>
    <p:extLst>
      <p:ext uri="{BB962C8B-B14F-4D97-AF65-F5344CB8AC3E}">
        <p14:creationId xmlns:p14="http://schemas.microsoft.com/office/powerpoint/2010/main" val="25668521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12b25e0060d_0_5"/>
          <p:cNvSpPr txBox="1"/>
          <p:nvPr/>
        </p:nvSpPr>
        <p:spPr>
          <a:xfrm>
            <a:off x="264942" y="406461"/>
            <a:ext cx="77067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500" b="1" dirty="0">
                <a:solidFill>
                  <a:schemeClr val="lt1"/>
                </a:solidFill>
                <a:latin typeface="+mj-lt"/>
                <a:ea typeface="Lucida Sans"/>
                <a:cs typeface="Lucida Sans"/>
                <a:sym typeface="Lucida Sans"/>
              </a:rPr>
              <a:t>3. </a:t>
            </a:r>
            <a:r>
              <a:rPr lang="it-IT" sz="2500" b="1" dirty="0">
                <a:solidFill>
                  <a:schemeClr val="lt1"/>
                </a:solidFill>
                <a:latin typeface="+mn-lt"/>
                <a:ea typeface="Lucida Sans"/>
                <a:cs typeface="Lucida Sans"/>
                <a:sym typeface="Lucida Sans"/>
              </a:rPr>
              <a:t>Analisi</a:t>
            </a:r>
            <a:r>
              <a:rPr lang="it-IT" sz="2500" b="1" dirty="0">
                <a:solidFill>
                  <a:schemeClr val="lt1"/>
                </a:solidFill>
                <a:latin typeface="+mj-lt"/>
                <a:ea typeface="Lucida Sans"/>
                <a:cs typeface="Lucida Sans"/>
                <a:sym typeface="Lucida Sans"/>
              </a:rPr>
              <a:t> del prodotto/servizio</a:t>
            </a:r>
            <a:endParaRPr sz="2500" b="1" dirty="0">
              <a:latin typeface="+mj-lt"/>
              <a:ea typeface="Lucida Sans"/>
              <a:cs typeface="Lucida Sans"/>
              <a:sym typeface="Lucida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500" b="1" dirty="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</p:spTree>
    <p:extLst>
      <p:ext uri="{BB962C8B-B14F-4D97-AF65-F5344CB8AC3E}">
        <p14:creationId xmlns:p14="http://schemas.microsoft.com/office/powerpoint/2010/main" val="36894263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12b25e0060d_0_5"/>
          <p:cNvSpPr txBox="1"/>
          <p:nvPr/>
        </p:nvSpPr>
        <p:spPr>
          <a:xfrm>
            <a:off x="264942" y="406461"/>
            <a:ext cx="77067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500" b="1" dirty="0">
                <a:solidFill>
                  <a:schemeClr val="lt1"/>
                </a:solidFill>
                <a:latin typeface="+mj-lt"/>
                <a:ea typeface="Lucida Sans"/>
                <a:cs typeface="Lucida Sans"/>
                <a:sym typeface="Lucida Sans"/>
              </a:rPr>
              <a:t>3. </a:t>
            </a:r>
            <a:r>
              <a:rPr lang="it-IT" sz="2500" b="1" dirty="0">
                <a:solidFill>
                  <a:schemeClr val="lt1"/>
                </a:solidFill>
                <a:latin typeface="+mn-lt"/>
                <a:ea typeface="Lucida Sans"/>
                <a:cs typeface="Lucida Sans"/>
                <a:sym typeface="Lucida Sans"/>
              </a:rPr>
              <a:t>Analisi</a:t>
            </a:r>
            <a:r>
              <a:rPr lang="it-IT" sz="2500" b="1" dirty="0">
                <a:solidFill>
                  <a:schemeClr val="lt1"/>
                </a:solidFill>
                <a:latin typeface="+mj-lt"/>
                <a:ea typeface="Lucida Sans"/>
                <a:cs typeface="Lucida Sans"/>
                <a:sym typeface="Lucida Sans"/>
              </a:rPr>
              <a:t> del prodotto/servizio</a:t>
            </a:r>
            <a:endParaRPr sz="2500" b="1" dirty="0">
              <a:latin typeface="+mj-lt"/>
              <a:ea typeface="Lucida Sans"/>
              <a:cs typeface="Lucida Sans"/>
              <a:sym typeface="Lucida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500" b="1" dirty="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</p:spTree>
    <p:extLst>
      <p:ext uri="{BB962C8B-B14F-4D97-AF65-F5344CB8AC3E}">
        <p14:creationId xmlns:p14="http://schemas.microsoft.com/office/powerpoint/2010/main" val="5545297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12b25e0060d_0_5"/>
          <p:cNvSpPr txBox="1"/>
          <p:nvPr/>
        </p:nvSpPr>
        <p:spPr>
          <a:xfrm>
            <a:off x="264942" y="406461"/>
            <a:ext cx="77067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500" b="1" dirty="0">
                <a:solidFill>
                  <a:schemeClr val="lt1"/>
                </a:solidFill>
                <a:latin typeface="+mj-lt"/>
                <a:ea typeface="Lucida Sans"/>
                <a:cs typeface="Lucida Sans"/>
                <a:sym typeface="Lucida Sans"/>
              </a:rPr>
              <a:t>4. </a:t>
            </a:r>
            <a:r>
              <a:rPr lang="it-IT" sz="2500" b="1" dirty="0">
                <a:solidFill>
                  <a:schemeClr val="lt1"/>
                </a:solidFill>
                <a:latin typeface="+mn-lt"/>
                <a:ea typeface="Lucida Sans"/>
                <a:cs typeface="Lucida Sans"/>
                <a:sym typeface="Lucida Sans"/>
              </a:rPr>
              <a:t>Analisi</a:t>
            </a:r>
            <a:r>
              <a:rPr lang="it-IT" sz="2500" b="1" dirty="0">
                <a:solidFill>
                  <a:schemeClr val="lt1"/>
                </a:solidFill>
                <a:latin typeface="+mj-lt"/>
                <a:ea typeface="Lucida Sans"/>
                <a:cs typeface="Lucida Sans"/>
                <a:sym typeface="Lucida Sans"/>
              </a:rPr>
              <a:t> di bilancio</a:t>
            </a:r>
            <a:endParaRPr sz="2500" b="1" dirty="0">
              <a:latin typeface="+mj-lt"/>
              <a:ea typeface="Lucida Sans"/>
              <a:cs typeface="Lucida Sans"/>
              <a:sym typeface="Lucida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500" b="1" dirty="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337132" y="5840551"/>
            <a:ext cx="1148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800" i="1" dirty="0">
                <a:latin typeface="+mn-lt"/>
              </a:rPr>
              <a:t>NB – Questa </a:t>
            </a:r>
            <a:r>
              <a:rPr lang="it-IT" sz="1800" i="1" kern="16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sezione contiene il bilancio d’impresa, che deve essere compilato sul </a:t>
            </a:r>
            <a:r>
              <a:rPr lang="it-IT" sz="1800" b="1" i="1" kern="16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modello in formato </a:t>
            </a:r>
            <a:r>
              <a:rPr lang="it-IT" sz="1800" b="1" i="1" kern="1600" dirty="0" err="1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excel</a:t>
            </a:r>
            <a:r>
              <a:rPr lang="it-IT" sz="1800" b="1" i="1" kern="16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i="1" kern="16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allegato, trasformato in formato </a:t>
            </a:r>
            <a:r>
              <a:rPr lang="it-IT" sz="1800" i="1" kern="1600" dirty="0" err="1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powerpoint</a:t>
            </a:r>
            <a:r>
              <a:rPr lang="it-IT" sz="1800" i="1" kern="16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o pdf e qui riportato</a:t>
            </a:r>
          </a:p>
          <a:p>
            <a:pPr algn="just"/>
            <a:endParaRPr lang="it-IT" sz="1800" i="1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it-IT" sz="18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1525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12b25e0060d_0_5"/>
          <p:cNvSpPr txBox="1"/>
          <p:nvPr/>
        </p:nvSpPr>
        <p:spPr>
          <a:xfrm>
            <a:off x="264941" y="406461"/>
            <a:ext cx="11160245" cy="1092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500" b="1" dirty="0">
                <a:solidFill>
                  <a:schemeClr val="lt1"/>
                </a:solidFill>
                <a:latin typeface="+mj-lt"/>
                <a:ea typeface="Lucida Sans"/>
                <a:cs typeface="Lucida Sans"/>
                <a:sym typeface="Lucida Sans"/>
              </a:rPr>
              <a:t>ALLEGATI AL PROGETTO  </a:t>
            </a:r>
            <a:br>
              <a:rPr lang="it-IT" sz="2500" b="1" dirty="0">
                <a:solidFill>
                  <a:schemeClr val="lt1"/>
                </a:solidFill>
                <a:latin typeface="+mj-lt"/>
                <a:ea typeface="Lucida Sans"/>
                <a:cs typeface="Lucida Sans"/>
                <a:sym typeface="Lucida Sans"/>
              </a:rPr>
            </a:br>
            <a:r>
              <a:rPr lang="it-IT" sz="2000" b="1" i="1" dirty="0">
                <a:solidFill>
                  <a:schemeClr val="lt1"/>
                </a:solidFill>
                <a:latin typeface="+mj-lt"/>
                <a:ea typeface="Lucida Sans"/>
                <a:cs typeface="Lucida Sans"/>
                <a:sym typeface="Lucida Sans"/>
              </a:rPr>
              <a:t>(NB – da presentare in un file separato rispetto al progetto) </a:t>
            </a:r>
            <a:br>
              <a:rPr lang="it-IT" sz="2000" b="1" i="1" dirty="0">
                <a:solidFill>
                  <a:schemeClr val="lt1"/>
                </a:solidFill>
                <a:latin typeface="+mj-lt"/>
                <a:ea typeface="Lucida Sans"/>
                <a:cs typeface="Lucida Sans"/>
                <a:sym typeface="Lucida Sans"/>
              </a:rPr>
            </a:br>
            <a:endParaRPr sz="2000" b="1" i="1" dirty="0">
              <a:latin typeface="+mj-lt"/>
              <a:ea typeface="Lucida Sans"/>
              <a:cs typeface="Lucida Sans"/>
              <a:sym typeface="Lucida Sans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77001" y="3747555"/>
            <a:ext cx="1218558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800" i="1" dirty="0">
                <a:latin typeface="+mn-lt"/>
              </a:rPr>
              <a:t>NB – </a:t>
            </a:r>
            <a:r>
              <a:rPr lang="it-IT" sz="1800" i="1" kern="1600" dirty="0">
                <a:latin typeface="+mn-lt"/>
                <a:cs typeface="Times New Roman" panose="02020603050405020304" pitchFamily="18" charset="0"/>
              </a:rPr>
              <a:t>Gli</a:t>
            </a:r>
            <a:r>
              <a:rPr lang="it-IT" sz="1800" i="1" kern="16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b="1" i="1" kern="16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allegati</a:t>
            </a:r>
            <a:r>
              <a:rPr lang="it-IT" sz="1800" i="1" kern="16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devono essere redatti in un </a:t>
            </a:r>
            <a:r>
              <a:rPr lang="it-IT" sz="1800" b="1" i="1" kern="16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unico file in formato pdf</a:t>
            </a:r>
            <a:r>
              <a:rPr lang="it-IT" sz="1800" i="1" kern="16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, separato rispetto al progetto, di lunghezza al massimo di </a:t>
            </a:r>
            <a:r>
              <a:rPr lang="it-IT" sz="1800" b="1" i="1" kern="16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10 pagine. </a:t>
            </a:r>
            <a:r>
              <a:rPr lang="it-IT" sz="1800" i="1" kern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Denominare il file così: «Progetto </a:t>
            </a:r>
            <a:r>
              <a:rPr lang="it-IT" sz="1800" i="1" kern="16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NOMEAZIENDA_</a:t>
            </a:r>
            <a:r>
              <a:rPr lang="it-IT" sz="1800" i="1" kern="1600" dirty="0" err="1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Allegati</a:t>
            </a:r>
            <a:r>
              <a:rPr lang="it-IT" sz="1800" i="1" kern="160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br>
              <a:rPr lang="it-IT" sz="1800" i="1" kern="16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it-IT" sz="1800" i="1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1800" i="1" kern="16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Obiettivo degli allegati è caratterizzare il progetto in modo originale e presentare il materiale che non trova spazio nelle sezioni precedenti.</a:t>
            </a:r>
            <a:endParaRPr lang="it-IT" sz="1800" i="1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1800" i="1" kern="16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lang="it-IT" sz="1800" i="1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1800" i="1" kern="16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Eventuali documenti come </a:t>
            </a:r>
            <a:r>
              <a:rPr lang="it-IT" sz="1800" b="1" i="1" kern="16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contratti, listini prezzi, brochure, manuali </a:t>
            </a:r>
            <a:r>
              <a:rPr lang="it-IT" sz="1800" i="1" kern="16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vanno inseriti negli allegati.</a:t>
            </a:r>
            <a:endParaRPr lang="it-IT" sz="1800" i="1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1800" i="1" kern="16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it-IT" sz="1800" i="1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1800" i="1" kern="16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Se il progetto prevede la realizzazione di eventuali </a:t>
            </a:r>
            <a:r>
              <a:rPr lang="it-IT" sz="1800" b="1" i="1" kern="16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prototipi</a:t>
            </a:r>
            <a:r>
              <a:rPr lang="it-IT" sz="1800" i="1" kern="16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, questi ultimi vanno citati negli allegati ed illustrati nel corso della presentazione finale</a:t>
            </a:r>
            <a:r>
              <a:rPr lang="it-IT" sz="1800" b="1" i="1" kern="16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t-IT" sz="1800" i="1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1800" kern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it-IT" sz="18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489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"/>
          <p:cNvSpPr txBox="1"/>
          <p:nvPr/>
        </p:nvSpPr>
        <p:spPr>
          <a:xfrm>
            <a:off x="164352" y="5842378"/>
            <a:ext cx="11819101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/>
            <a:r>
              <a:rPr lang="it-IT" sz="1800" i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NB -  Questa sezione è dedicata all’illustrazione dell’</a:t>
            </a:r>
            <a:r>
              <a:rPr lang="it-IT" sz="1800" b="1" i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idea d’impresa</a:t>
            </a:r>
            <a:r>
              <a:rPr lang="it-IT" sz="1800" i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di cui indicare i presupposti e le motivazioni che hanno orientato la scelta degli studenti </a:t>
            </a:r>
          </a:p>
          <a:p>
            <a:pPr algn="just"/>
            <a:r>
              <a:rPr lang="it-IT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it-IT" sz="24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3" name="Google Shape;103;p2"/>
          <p:cNvSpPr txBox="1"/>
          <p:nvPr/>
        </p:nvSpPr>
        <p:spPr>
          <a:xfrm>
            <a:off x="164352" y="1390100"/>
            <a:ext cx="67227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b="1" i="0" u="none" strike="noStrike" cap="none" dirty="0">
                <a:solidFill>
                  <a:schemeClr val="tx1"/>
                </a:solidFill>
                <a:latin typeface="+mj-lt"/>
                <a:ea typeface="Lucida Sans"/>
                <a:cs typeface="Lucida Sans"/>
                <a:sym typeface="Lucida Sans"/>
              </a:rPr>
              <a:t>PRESUPPOSTI E MOTIVAZIONI</a:t>
            </a:r>
            <a:endParaRPr sz="2400" dirty="0">
              <a:solidFill>
                <a:schemeClr val="tx1"/>
              </a:solidFill>
              <a:latin typeface="+mj-lt"/>
              <a:ea typeface="Lucida Sans"/>
              <a:cs typeface="Lucida Sans"/>
              <a:sym typeface="Lucida Sans"/>
            </a:endParaRPr>
          </a:p>
        </p:txBody>
      </p:sp>
      <p:sp>
        <p:nvSpPr>
          <p:cNvPr id="105" name="Google Shape;105;p2"/>
          <p:cNvSpPr txBox="1"/>
          <p:nvPr/>
        </p:nvSpPr>
        <p:spPr>
          <a:xfrm>
            <a:off x="164352" y="309555"/>
            <a:ext cx="77067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500" b="1" u="none" strike="noStrike" cap="none" dirty="0">
                <a:solidFill>
                  <a:schemeClr val="bg1"/>
                </a:solidFill>
                <a:latin typeface="+mn-lt"/>
                <a:ea typeface="Lucida Sans"/>
                <a:cs typeface="Lucida Sans"/>
                <a:sym typeface="Lucida Sans"/>
              </a:rPr>
              <a:t>1. Descrizione del progetto d’impresa</a:t>
            </a:r>
            <a:endParaRPr sz="2500" b="1" dirty="0">
              <a:solidFill>
                <a:schemeClr val="bg1"/>
              </a:solidFill>
              <a:latin typeface="+mn-lt"/>
              <a:ea typeface="Lucida Sans"/>
              <a:cs typeface="Lucida Sans"/>
              <a:sym typeface="Lucida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"/>
          <p:cNvSpPr txBox="1"/>
          <p:nvPr/>
        </p:nvSpPr>
        <p:spPr>
          <a:xfrm>
            <a:off x="96974" y="2092125"/>
            <a:ext cx="11819101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/>
            <a:r>
              <a:rPr lang="it-IT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sz="2200" dirty="0"/>
          </a:p>
        </p:txBody>
      </p:sp>
      <p:sp>
        <p:nvSpPr>
          <p:cNvPr id="103" name="Google Shape;103;p2"/>
          <p:cNvSpPr txBox="1"/>
          <p:nvPr/>
        </p:nvSpPr>
        <p:spPr>
          <a:xfrm>
            <a:off x="164352" y="1421801"/>
            <a:ext cx="67227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b="1" i="0" u="none" strike="noStrike" cap="none" dirty="0">
                <a:solidFill>
                  <a:schemeClr val="tx1"/>
                </a:solidFill>
                <a:latin typeface="+mj-lt"/>
                <a:ea typeface="Lucida Sans"/>
                <a:cs typeface="Lucida Sans"/>
                <a:sym typeface="Lucida Sans"/>
              </a:rPr>
              <a:t>LA NOSTRA MISSION</a:t>
            </a:r>
            <a:endParaRPr sz="2400" dirty="0">
              <a:solidFill>
                <a:schemeClr val="tx1"/>
              </a:solidFill>
              <a:latin typeface="+mj-lt"/>
              <a:ea typeface="Lucida Sans"/>
              <a:cs typeface="Lucida Sans"/>
              <a:sym typeface="Lucida Sans"/>
            </a:endParaRPr>
          </a:p>
        </p:txBody>
      </p:sp>
      <p:sp>
        <p:nvSpPr>
          <p:cNvPr id="105" name="Google Shape;105;p2"/>
          <p:cNvSpPr txBox="1"/>
          <p:nvPr/>
        </p:nvSpPr>
        <p:spPr>
          <a:xfrm>
            <a:off x="96973" y="383063"/>
            <a:ext cx="77067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500" b="1" u="none" strike="noStrike" cap="none" dirty="0">
                <a:solidFill>
                  <a:schemeClr val="bg1"/>
                </a:solidFill>
                <a:latin typeface="Lucida Sans"/>
                <a:ea typeface="Lucida Sans"/>
                <a:cs typeface="Lucida Sans"/>
                <a:sym typeface="Lucida Sans"/>
              </a:rPr>
              <a:t>1</a:t>
            </a:r>
            <a:r>
              <a:rPr lang="it-IT" sz="2500" b="1" u="none" strike="noStrike" cap="none" dirty="0">
                <a:solidFill>
                  <a:schemeClr val="bg1"/>
                </a:solidFill>
                <a:latin typeface="+mj-lt"/>
                <a:ea typeface="Lucida Sans"/>
                <a:cs typeface="Lucida Sans"/>
                <a:sym typeface="Lucida Sans"/>
              </a:rPr>
              <a:t>. Descrizione del progetto d’impresa</a:t>
            </a:r>
            <a:endParaRPr sz="2500" b="1" dirty="0">
              <a:solidFill>
                <a:schemeClr val="bg1"/>
              </a:solidFill>
              <a:latin typeface="+mj-lt"/>
              <a:ea typeface="Lucida Sans"/>
              <a:cs typeface="Lucida Sans"/>
              <a:sym typeface="Lucida Sans"/>
            </a:endParaRPr>
          </a:p>
        </p:txBody>
      </p:sp>
      <p:sp>
        <p:nvSpPr>
          <p:cNvPr id="5" name="Google Shape;103;p2"/>
          <p:cNvSpPr txBox="1"/>
          <p:nvPr/>
        </p:nvSpPr>
        <p:spPr>
          <a:xfrm>
            <a:off x="164352" y="3268420"/>
            <a:ext cx="67227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b="1" i="0" u="none" strike="noStrike" cap="none" dirty="0">
                <a:solidFill>
                  <a:schemeClr val="tx1"/>
                </a:solidFill>
                <a:latin typeface="+mj-lt"/>
                <a:ea typeface="Lucida Sans"/>
                <a:cs typeface="Lucida Sans"/>
                <a:sym typeface="Lucida Sans"/>
              </a:rPr>
              <a:t>LA VISION</a:t>
            </a:r>
            <a:endParaRPr sz="1000" dirty="0">
              <a:solidFill>
                <a:schemeClr val="tx1"/>
              </a:solidFill>
              <a:latin typeface="+mj-lt"/>
              <a:ea typeface="Lucida Sans"/>
              <a:cs typeface="Lucida Sans"/>
              <a:sym typeface="Lucida Sans"/>
            </a:endParaRPr>
          </a:p>
        </p:txBody>
      </p:sp>
      <p:sp>
        <p:nvSpPr>
          <p:cNvPr id="6" name="Google Shape;102;p2"/>
          <p:cNvSpPr txBox="1"/>
          <p:nvPr/>
        </p:nvSpPr>
        <p:spPr>
          <a:xfrm>
            <a:off x="96973" y="5074353"/>
            <a:ext cx="11819101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/>
            <a:r>
              <a:rPr lang="it-IT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sz="2200" dirty="0"/>
          </a:p>
        </p:txBody>
      </p:sp>
      <p:sp>
        <p:nvSpPr>
          <p:cNvPr id="7" name="Google Shape;102;p2"/>
          <p:cNvSpPr txBox="1"/>
          <p:nvPr/>
        </p:nvSpPr>
        <p:spPr>
          <a:xfrm>
            <a:off x="96972" y="5535977"/>
            <a:ext cx="11819101" cy="18466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/>
            <a:r>
              <a:rPr lang="it-IT" sz="1800" i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NB -  Per </a:t>
            </a:r>
            <a:r>
              <a:rPr lang="it-IT" sz="1800" b="1" i="1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mission</a:t>
            </a:r>
            <a:r>
              <a:rPr lang="it-IT" sz="1800" b="1" i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i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si intende una dichiarazione di intenti strategici che l’impresa si propone di raggiungere e che deve essere ampiamente condivisa da tutta l’organizzazione.</a:t>
            </a:r>
          </a:p>
          <a:p>
            <a:pPr algn="just"/>
            <a:r>
              <a:rPr lang="it-IT" sz="1800" i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r>
              <a:rPr lang="it-IT" sz="1800" i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it-IT" sz="1800" b="1" i="1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vision</a:t>
            </a:r>
            <a:r>
              <a:rPr lang="it-IT" sz="1800" i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è la percezione circa il futuro dell’impresa condivisa dall’imprenditore e dal top management. </a:t>
            </a:r>
          </a:p>
          <a:p>
            <a:pPr algn="just"/>
            <a:r>
              <a:rPr lang="it-IT" sz="1800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it-IT" sz="1800" i="1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it-IT" sz="20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56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"/>
          <p:cNvSpPr txBox="1"/>
          <p:nvPr/>
        </p:nvSpPr>
        <p:spPr>
          <a:xfrm>
            <a:off x="164352" y="1390100"/>
            <a:ext cx="11751722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b="1" i="0" u="none" strike="noStrike" cap="none" dirty="0">
                <a:solidFill>
                  <a:schemeClr val="tx1"/>
                </a:solidFill>
                <a:latin typeface="+mn-lt"/>
                <a:ea typeface="Lucida Sans"/>
                <a:cs typeface="Lucida Sans"/>
                <a:sym typeface="Lucida Sans"/>
              </a:rPr>
              <a:t>LA VISITA AZIENDALE </a:t>
            </a:r>
            <a:br>
              <a:rPr lang="it-IT" sz="2400" b="1" i="0" u="none" strike="noStrike" cap="none" dirty="0">
                <a:solidFill>
                  <a:schemeClr val="tx1"/>
                </a:solidFill>
                <a:latin typeface="+mn-lt"/>
                <a:ea typeface="Lucida Sans"/>
                <a:cs typeface="Lucida Sans"/>
                <a:sym typeface="Lucida Sans"/>
              </a:rPr>
            </a:br>
            <a:r>
              <a:rPr lang="it-IT" sz="2400" b="1" i="0" u="none" strike="noStrike" cap="none" dirty="0">
                <a:solidFill>
                  <a:schemeClr val="tx1"/>
                </a:solidFill>
                <a:latin typeface="+mn-lt"/>
                <a:ea typeface="Lucida Sans"/>
                <a:cs typeface="Lucida Sans"/>
                <a:sym typeface="Lucida Sans"/>
              </a:rPr>
              <a:t>(O L’INTERVISTA ALL’IMPRENDITORE/MANAGER)</a:t>
            </a:r>
            <a:endParaRPr sz="1000" dirty="0">
              <a:solidFill>
                <a:schemeClr val="tx1"/>
              </a:solidFill>
              <a:latin typeface="+mn-lt"/>
              <a:ea typeface="Lucida Sans"/>
              <a:cs typeface="Lucida Sans"/>
              <a:sym typeface="Lucida Sans"/>
            </a:endParaRPr>
          </a:p>
        </p:txBody>
      </p:sp>
      <p:sp>
        <p:nvSpPr>
          <p:cNvPr id="105" name="Google Shape;105;p2"/>
          <p:cNvSpPr txBox="1"/>
          <p:nvPr/>
        </p:nvSpPr>
        <p:spPr>
          <a:xfrm>
            <a:off x="164352" y="382175"/>
            <a:ext cx="7706700" cy="477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>
              <a:buNone/>
              <a:defRPr sz="2500" b="1">
                <a:solidFill>
                  <a:schemeClr val="bg1"/>
                </a:solidFill>
                <a:latin typeface="+mj-lt"/>
                <a:ea typeface="Lucida Sans"/>
                <a:cs typeface="Lucida Sans"/>
              </a:defRPr>
            </a:lvl1pPr>
          </a:lstStyle>
          <a:p>
            <a:r>
              <a:rPr lang="it-IT" sz="2400" dirty="0">
                <a:sym typeface="Lucida Sans"/>
              </a:rPr>
              <a:t>1. </a:t>
            </a:r>
            <a:r>
              <a:rPr lang="it-IT" dirty="0">
                <a:sym typeface="Lucida Sans"/>
              </a:rPr>
              <a:t>Descrizione</a:t>
            </a:r>
            <a:r>
              <a:rPr lang="it-IT" sz="2400" dirty="0">
                <a:sym typeface="Lucida Sans"/>
              </a:rPr>
              <a:t> del progetto d’impresa</a:t>
            </a:r>
            <a:endParaRPr sz="2400" dirty="0">
              <a:sym typeface="Lucida Sans"/>
            </a:endParaRPr>
          </a:p>
        </p:txBody>
      </p:sp>
      <p:sp>
        <p:nvSpPr>
          <p:cNvPr id="6" name="Google Shape;102;p2"/>
          <p:cNvSpPr txBox="1"/>
          <p:nvPr/>
        </p:nvSpPr>
        <p:spPr>
          <a:xfrm>
            <a:off x="96973" y="5074353"/>
            <a:ext cx="11819101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/>
            <a:r>
              <a:rPr lang="it-IT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sz="2200" dirty="0"/>
          </a:p>
        </p:txBody>
      </p:sp>
      <p:sp>
        <p:nvSpPr>
          <p:cNvPr id="8" name="Google Shape;102;p2"/>
          <p:cNvSpPr txBox="1"/>
          <p:nvPr/>
        </p:nvSpPr>
        <p:spPr>
          <a:xfrm>
            <a:off x="96973" y="4652583"/>
            <a:ext cx="12080240" cy="2092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/>
            <a:r>
              <a:rPr lang="it-IT" sz="18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NB  </a:t>
            </a:r>
          </a:p>
          <a:p>
            <a:pPr algn="just"/>
            <a:r>
              <a:rPr lang="it-IT" sz="18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In questa sezione indicare</a:t>
            </a:r>
            <a:r>
              <a:rPr lang="it-IT" sz="1800" b="1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it-IT" sz="1800" i="1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it-IT" sz="1800" b="1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l’azienda </a:t>
            </a:r>
            <a:r>
              <a:rPr lang="it-IT" sz="18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in cui si è effettuata la visita o in alternativa</a:t>
            </a:r>
            <a:r>
              <a:rPr lang="it-IT" sz="1800" b="1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l’imprenditore o manager </a:t>
            </a:r>
            <a:r>
              <a:rPr lang="it-IT" sz="18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con cui si è realizzata l’intervista</a:t>
            </a: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it-IT" sz="18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il </a:t>
            </a:r>
            <a:r>
              <a:rPr lang="it-IT" sz="1800" b="1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collegamento con il settore/prodotto/servizio</a:t>
            </a:r>
            <a:r>
              <a:rPr lang="it-IT" sz="18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del progetto imprenditoriale proposto.</a:t>
            </a:r>
            <a:r>
              <a:rPr lang="it-IT" sz="20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it-IT" sz="20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r>
              <a:rPr lang="it-IT" sz="1800" i="1" dirty="0">
                <a:solidFill>
                  <a:schemeClr val="tx1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È possibile inserire </a:t>
            </a:r>
            <a:r>
              <a:rPr lang="it-IT" sz="1800" b="1" i="1" dirty="0">
                <a:solidFill>
                  <a:schemeClr val="tx1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foto/video degli studenti e dell’azienda </a:t>
            </a:r>
            <a:r>
              <a:rPr lang="it-IT" sz="1800" i="1" dirty="0">
                <a:solidFill>
                  <a:schemeClr val="tx1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solo avendo acquisito le autorizzazioni tramite le liberatorie all’utilizzo di foto/video che saranno inviate alle scuole. Ai giurati sarà inviata una versione senza tali foto.</a:t>
            </a:r>
            <a:endParaRPr lang="it-IT" sz="24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3309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"/>
          <p:cNvSpPr txBox="1"/>
          <p:nvPr/>
        </p:nvSpPr>
        <p:spPr>
          <a:xfrm>
            <a:off x="164352" y="5707063"/>
            <a:ext cx="11819101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/>
            <a:r>
              <a:rPr lang="it-IT" sz="1800" i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NB -  Indicare la </a:t>
            </a:r>
            <a:r>
              <a:rPr lang="it-IT" sz="1800" b="1" i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forma giuridica</a:t>
            </a:r>
            <a:r>
              <a:rPr lang="it-IT" sz="1800" i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argomentando, nei limiti del possibile, gli aspetti di vantaggio competitivo e/o di svantaggio implicati dalla scelta.</a:t>
            </a:r>
            <a:r>
              <a:rPr lang="it-IT" sz="1800" i="1" kern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it-IT" sz="1800" i="1" kern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Indicare il </a:t>
            </a:r>
            <a:r>
              <a:rPr lang="it-IT" sz="1800" b="1" i="1" kern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capitale sociale </a:t>
            </a:r>
            <a:r>
              <a:rPr lang="it-IT" sz="1800" i="1" kern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dell’azienda in termini di valore e conferimenti. </a:t>
            </a:r>
            <a:endParaRPr lang="it-IT" sz="1800" b="1" i="1" dirty="0">
              <a:solidFill>
                <a:srgbClr val="00B05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3" name="Google Shape;103;p2"/>
          <p:cNvSpPr txBox="1"/>
          <p:nvPr/>
        </p:nvSpPr>
        <p:spPr>
          <a:xfrm>
            <a:off x="164352" y="1390100"/>
            <a:ext cx="11751722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it-IT" sz="2400" b="1" dirty="0">
                <a:latin typeface="+mj-lt"/>
                <a:ea typeface="Lucida Sans"/>
                <a:cs typeface="Lucida Sans"/>
                <a:sym typeface="Lucida Sans"/>
              </a:rPr>
              <a:t>FORMA GIURIDICA</a:t>
            </a:r>
            <a:endParaRPr sz="1000" dirty="0">
              <a:latin typeface="+mj-lt"/>
              <a:ea typeface="Lucida Sans"/>
              <a:cs typeface="Lucida Sans"/>
              <a:sym typeface="Lucida Sans"/>
            </a:endParaRPr>
          </a:p>
        </p:txBody>
      </p:sp>
      <p:sp>
        <p:nvSpPr>
          <p:cNvPr id="105" name="Google Shape;105;p2"/>
          <p:cNvSpPr txBox="1"/>
          <p:nvPr/>
        </p:nvSpPr>
        <p:spPr>
          <a:xfrm>
            <a:off x="164352" y="374478"/>
            <a:ext cx="7706700" cy="477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it-IT" sz="2500" b="1" dirty="0">
                <a:solidFill>
                  <a:schemeClr val="bg1"/>
                </a:solidFill>
                <a:latin typeface="+mn-lt"/>
                <a:ea typeface="Lucida Sans"/>
                <a:cs typeface="Lucida Sans"/>
                <a:sym typeface="Lucida Sans"/>
              </a:rPr>
              <a:t>2. Analisi della struttura d’impresa</a:t>
            </a:r>
          </a:p>
        </p:txBody>
      </p:sp>
    </p:spTree>
    <p:extLst>
      <p:ext uri="{BB962C8B-B14F-4D97-AF65-F5344CB8AC3E}">
        <p14:creationId xmlns:p14="http://schemas.microsoft.com/office/powerpoint/2010/main" val="1184246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1272773a195_0_113"/>
          <p:cNvSpPr txBox="1"/>
          <p:nvPr/>
        </p:nvSpPr>
        <p:spPr>
          <a:xfrm>
            <a:off x="342011" y="194806"/>
            <a:ext cx="77067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500" b="1" dirty="0">
                <a:solidFill>
                  <a:schemeClr val="lt1"/>
                </a:solidFill>
                <a:latin typeface="+mj-lt"/>
                <a:ea typeface="Lucida Sans"/>
                <a:cs typeface="Lucida Sans"/>
                <a:sym typeface="Lucida Sans"/>
              </a:rPr>
              <a:t>2</a:t>
            </a:r>
            <a:r>
              <a:rPr lang="it-IT" sz="2500" b="1" u="none" strike="noStrike" cap="none" dirty="0">
                <a:solidFill>
                  <a:schemeClr val="lt1"/>
                </a:solidFill>
                <a:latin typeface="+mj-lt"/>
                <a:ea typeface="Lucida Sans"/>
                <a:cs typeface="Lucida Sans"/>
                <a:sym typeface="Lucida Sans"/>
              </a:rPr>
              <a:t>. </a:t>
            </a:r>
            <a:r>
              <a:rPr lang="it-IT" sz="2500" b="1" dirty="0">
                <a:solidFill>
                  <a:schemeClr val="lt1"/>
                </a:solidFill>
                <a:latin typeface="+mj-lt"/>
                <a:ea typeface="Lucida Sans"/>
                <a:cs typeface="Lucida Sans"/>
                <a:sym typeface="Lucida Sans"/>
              </a:rPr>
              <a:t>Analisi della struttura d’impresa</a:t>
            </a:r>
            <a:endParaRPr sz="2500" b="1" dirty="0">
              <a:latin typeface="+mj-lt"/>
              <a:ea typeface="Lucida Sans"/>
              <a:cs typeface="Lucida Sans"/>
              <a:sym typeface="Lucida Sans"/>
            </a:endParaRPr>
          </a:p>
        </p:txBody>
      </p:sp>
      <p:sp>
        <p:nvSpPr>
          <p:cNvPr id="164" name="Google Shape;164;g1272773a195_0_113"/>
          <p:cNvSpPr txBox="1"/>
          <p:nvPr/>
        </p:nvSpPr>
        <p:spPr>
          <a:xfrm>
            <a:off x="606990" y="823374"/>
            <a:ext cx="10269600" cy="55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lang="it-IT" sz="2400" b="1" dirty="0">
                <a:solidFill>
                  <a:schemeClr val="tx1"/>
                </a:solidFill>
                <a:latin typeface="+mj-lt"/>
                <a:ea typeface="Lucida Sans"/>
                <a:cs typeface="Lucida Sans"/>
                <a:sym typeface="Lucida Sans"/>
              </a:rPr>
              <a:t>ORGANIGRAMMA </a:t>
            </a:r>
            <a:endParaRPr sz="200" b="0" i="0" u="none" strike="noStrike" cap="none" dirty="0">
              <a:solidFill>
                <a:schemeClr val="tx1"/>
              </a:solidFill>
              <a:latin typeface="+mj-lt"/>
              <a:sym typeface="Arial"/>
            </a:endParaRPr>
          </a:p>
        </p:txBody>
      </p:sp>
      <p:sp>
        <p:nvSpPr>
          <p:cNvPr id="165" name="Google Shape;165;g1272773a195_0_113"/>
          <p:cNvSpPr txBox="1"/>
          <p:nvPr/>
        </p:nvSpPr>
        <p:spPr>
          <a:xfrm>
            <a:off x="4632771" y="1877121"/>
            <a:ext cx="2799600" cy="41546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buNone/>
              <a:defRPr sz="1500">
                <a:solidFill>
                  <a:schemeClr val="lt1"/>
                </a:solidFill>
                <a:latin typeface="Lucida Sans"/>
                <a:ea typeface="Lucida Sans"/>
                <a:cs typeface="Lucida Sans"/>
              </a:defRPr>
            </a:lvl1pPr>
          </a:lstStyle>
          <a:p>
            <a:r>
              <a:rPr lang="it-IT" b="1" dirty="0">
                <a:latin typeface="+mj-lt"/>
                <a:sym typeface="Lucida Sans"/>
              </a:rPr>
              <a:t>RUOLO</a:t>
            </a:r>
            <a:endParaRPr b="1" dirty="0">
              <a:latin typeface="+mj-lt"/>
              <a:sym typeface="Lucida Sans"/>
            </a:endParaRPr>
          </a:p>
        </p:txBody>
      </p:sp>
      <p:sp>
        <p:nvSpPr>
          <p:cNvPr id="168" name="Google Shape;168;g1272773a195_0_113"/>
          <p:cNvSpPr txBox="1"/>
          <p:nvPr/>
        </p:nvSpPr>
        <p:spPr>
          <a:xfrm>
            <a:off x="8966656" y="3544382"/>
            <a:ext cx="2552700" cy="41546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buNone/>
              <a:defRPr sz="1500">
                <a:solidFill>
                  <a:schemeClr val="lt1"/>
                </a:solidFill>
                <a:latin typeface="Lucida Sans"/>
                <a:ea typeface="Lucida Sans"/>
                <a:cs typeface="Lucida Sans"/>
              </a:defRPr>
            </a:lvl1pPr>
          </a:lstStyle>
          <a:p>
            <a:r>
              <a:rPr lang="it-IT" dirty="0">
                <a:sym typeface="Lucida Sans"/>
              </a:rPr>
              <a:t> </a:t>
            </a:r>
            <a:r>
              <a:rPr lang="it-IT" b="1" dirty="0">
                <a:latin typeface="+mj-lt"/>
                <a:sym typeface="Lucida Sans"/>
              </a:rPr>
              <a:t>RUOLO</a:t>
            </a:r>
            <a:endParaRPr b="1" dirty="0">
              <a:latin typeface="+mj-lt"/>
              <a:sym typeface="Lucida Sans"/>
            </a:endParaRPr>
          </a:p>
        </p:txBody>
      </p:sp>
      <p:sp>
        <p:nvSpPr>
          <p:cNvPr id="169" name="Google Shape;169;g1272773a195_0_113"/>
          <p:cNvSpPr txBox="1"/>
          <p:nvPr/>
        </p:nvSpPr>
        <p:spPr>
          <a:xfrm>
            <a:off x="342488" y="3501309"/>
            <a:ext cx="2759400" cy="41546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ctr">
              <a:buNone/>
              <a:defRPr sz="1500">
                <a:solidFill>
                  <a:schemeClr val="lt1"/>
                </a:solidFill>
                <a:latin typeface="Lucida Sans"/>
                <a:ea typeface="Lucida Sans"/>
                <a:cs typeface="Lucida Sans"/>
              </a:defRPr>
            </a:lvl1pPr>
          </a:lstStyle>
          <a:p>
            <a:r>
              <a:rPr lang="it-IT" b="1" dirty="0">
                <a:latin typeface="+mj-lt"/>
                <a:sym typeface="Lucida Sans"/>
              </a:rPr>
              <a:t>RUOLO</a:t>
            </a:r>
            <a:endParaRPr b="1" dirty="0">
              <a:latin typeface="+mj-lt"/>
              <a:sym typeface="Lucida Sans"/>
            </a:endParaRPr>
          </a:p>
        </p:txBody>
      </p:sp>
      <p:cxnSp>
        <p:nvCxnSpPr>
          <p:cNvPr id="172" name="Google Shape;172;g1272773a195_0_113"/>
          <p:cNvCxnSpPr/>
          <p:nvPr/>
        </p:nvCxnSpPr>
        <p:spPr>
          <a:xfrm>
            <a:off x="5992325" y="2786567"/>
            <a:ext cx="4195514" cy="19379"/>
          </a:xfrm>
          <a:prstGeom prst="straightConnector1">
            <a:avLst/>
          </a:pr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73" name="Google Shape;173;g1272773a195_0_113"/>
          <p:cNvSpPr txBox="1"/>
          <p:nvPr/>
        </p:nvSpPr>
        <p:spPr>
          <a:xfrm>
            <a:off x="4632771" y="3512373"/>
            <a:ext cx="2759400" cy="41546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buNone/>
              <a:defRPr sz="1500">
                <a:solidFill>
                  <a:schemeClr val="lt1"/>
                </a:solidFill>
                <a:latin typeface="Lucida Sans"/>
                <a:ea typeface="Lucida Sans"/>
                <a:cs typeface="Lucida Sans"/>
              </a:defRPr>
            </a:lvl1pPr>
          </a:lstStyle>
          <a:p>
            <a:r>
              <a:rPr lang="it-IT" b="1" dirty="0">
                <a:latin typeface="+mj-lt"/>
                <a:sym typeface="Lucida Sans"/>
              </a:rPr>
              <a:t>RUOLO</a:t>
            </a:r>
            <a:endParaRPr b="1" dirty="0">
              <a:latin typeface="+mj-lt"/>
              <a:sym typeface="Lucida Sans"/>
            </a:endParaRPr>
          </a:p>
        </p:txBody>
      </p:sp>
      <p:cxnSp>
        <p:nvCxnSpPr>
          <p:cNvPr id="176" name="Google Shape;176;g1272773a195_0_113"/>
          <p:cNvCxnSpPr/>
          <p:nvPr/>
        </p:nvCxnSpPr>
        <p:spPr>
          <a:xfrm>
            <a:off x="1724145" y="2776594"/>
            <a:ext cx="12968" cy="714062"/>
          </a:xfrm>
          <a:prstGeom prst="straightConnector1">
            <a:avLst/>
          </a:pr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78" name="Google Shape;178;g1272773a195_0_113"/>
          <p:cNvCxnSpPr/>
          <p:nvPr/>
        </p:nvCxnSpPr>
        <p:spPr>
          <a:xfrm>
            <a:off x="10221126" y="2794655"/>
            <a:ext cx="21880" cy="727776"/>
          </a:xfrm>
          <a:prstGeom prst="straightConnector1">
            <a:avLst/>
          </a:pr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794CE2B-1FA4-6534-4BC8-E3301161A956}"/>
              </a:ext>
            </a:extLst>
          </p:cNvPr>
          <p:cNvSpPr txBox="1"/>
          <p:nvPr/>
        </p:nvSpPr>
        <p:spPr>
          <a:xfrm>
            <a:off x="10784225" y="1432325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  <p:cxnSp>
        <p:nvCxnSpPr>
          <p:cNvPr id="27" name="Google Shape;178;g1272773a195_0_113"/>
          <p:cNvCxnSpPr/>
          <p:nvPr/>
        </p:nvCxnSpPr>
        <p:spPr>
          <a:xfrm>
            <a:off x="5952359" y="2818159"/>
            <a:ext cx="1719" cy="726223"/>
          </a:xfrm>
          <a:prstGeom prst="straightConnector1">
            <a:avLst/>
          </a:pr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4" name="Google Shape;102;p2"/>
          <p:cNvSpPr txBox="1"/>
          <p:nvPr/>
        </p:nvSpPr>
        <p:spPr>
          <a:xfrm>
            <a:off x="342011" y="4778699"/>
            <a:ext cx="11819101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it-IT" sz="18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NB – Questo schema è solo un esempio: può essere molto più esteso. </a:t>
            </a:r>
            <a:br>
              <a:rPr lang="it-IT" sz="18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it-IT" sz="18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8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Occorre, con una nota a margine, indicare il numero delle risorse umane coinvolte ed eventualmente le forme retributive scelte.</a:t>
            </a:r>
            <a:br>
              <a:rPr lang="it-IT" sz="18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it-IT" sz="1800" i="1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800" i="1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È possibile inserire i </a:t>
            </a:r>
            <a:r>
              <a:rPr lang="it-IT" sz="1800" b="1" i="1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nominativi degli studenti </a:t>
            </a:r>
            <a:r>
              <a:rPr lang="it-IT" sz="1800" i="1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solo avendo acquisito le autorizzazioni tramite le liberatorie che saranno inviate alle scuole.  Ai giurati sarà inviata una versione senza nominativi.</a:t>
            </a:r>
            <a:endParaRPr lang="it-IT" sz="24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it-IT" sz="1800" i="1" dirty="0">
              <a:solidFill>
                <a:srgbClr val="FF0000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9" name="Google Shape;172;g1272773a195_0_113"/>
          <p:cNvCxnSpPr/>
          <p:nvPr/>
        </p:nvCxnSpPr>
        <p:spPr>
          <a:xfrm>
            <a:off x="1730629" y="2762417"/>
            <a:ext cx="4231847" cy="29189"/>
          </a:xfrm>
          <a:prstGeom prst="straightConnector1">
            <a:avLst/>
          </a:pr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3" name="Google Shape;178;g1272773a195_0_113"/>
          <p:cNvCxnSpPr/>
          <p:nvPr/>
        </p:nvCxnSpPr>
        <p:spPr>
          <a:xfrm>
            <a:off x="5954078" y="2299605"/>
            <a:ext cx="4960" cy="476989"/>
          </a:xfrm>
          <a:prstGeom prst="straightConnector1">
            <a:avLst/>
          </a:pr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"/>
          <p:cNvSpPr txBox="1"/>
          <p:nvPr/>
        </p:nvSpPr>
        <p:spPr>
          <a:xfrm>
            <a:off x="371829" y="5676776"/>
            <a:ext cx="10956572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it-IT" sz="18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it-IT" sz="1800" i="1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8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NB -  Descrivere la sede aziendale e a quale titolo la si utilizza (acquisto, affitto e così via), argomentando le ragioni della scelta </a:t>
            </a:r>
            <a:endParaRPr lang="it-IT" sz="1800" i="1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3" name="Google Shape;103;p2"/>
          <p:cNvSpPr txBox="1"/>
          <p:nvPr/>
        </p:nvSpPr>
        <p:spPr>
          <a:xfrm>
            <a:off x="371829" y="1213276"/>
            <a:ext cx="11751722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it-IT" sz="2400" b="1" dirty="0">
                <a:latin typeface="+mj-lt"/>
                <a:ea typeface="Lucida Sans"/>
                <a:cs typeface="Lucida Sans"/>
                <a:sym typeface="Lucida Sans"/>
              </a:rPr>
              <a:t>SEDE DELL’AZIENDA</a:t>
            </a:r>
            <a:endParaRPr lang="it-IT" sz="1000" dirty="0">
              <a:latin typeface="+mj-lt"/>
              <a:ea typeface="Lucida Sans"/>
              <a:cs typeface="Lucida Sans"/>
              <a:sym typeface="Lucida Sans"/>
            </a:endParaRPr>
          </a:p>
        </p:txBody>
      </p:sp>
      <p:sp>
        <p:nvSpPr>
          <p:cNvPr id="105" name="Google Shape;105;p2"/>
          <p:cNvSpPr txBox="1"/>
          <p:nvPr/>
        </p:nvSpPr>
        <p:spPr>
          <a:xfrm>
            <a:off x="96973" y="411155"/>
            <a:ext cx="7706700" cy="477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it-IT" sz="2500" b="1" dirty="0">
                <a:solidFill>
                  <a:schemeClr val="bg1"/>
                </a:solidFill>
                <a:latin typeface="+mj-lt"/>
                <a:ea typeface="Lucida Sans"/>
                <a:cs typeface="Lucida Sans"/>
                <a:sym typeface="Lucida Sans"/>
              </a:rPr>
              <a:t>2. </a:t>
            </a:r>
            <a:r>
              <a:rPr lang="it-IT" sz="2500" b="1" dirty="0">
                <a:solidFill>
                  <a:schemeClr val="bg1"/>
                </a:solidFill>
                <a:latin typeface="+mn-lt"/>
                <a:ea typeface="Lucida Sans"/>
                <a:cs typeface="Lucida Sans"/>
                <a:sym typeface="Lucida Sans"/>
              </a:rPr>
              <a:t>Analisi</a:t>
            </a:r>
            <a:r>
              <a:rPr lang="it-IT" sz="2500" b="1" dirty="0">
                <a:solidFill>
                  <a:schemeClr val="bg1"/>
                </a:solidFill>
                <a:latin typeface="+mj-lt"/>
                <a:ea typeface="Lucida Sans"/>
                <a:cs typeface="Lucida Sans"/>
                <a:sym typeface="Lucida Sans"/>
              </a:rPr>
              <a:t> della struttura d’impresa</a:t>
            </a:r>
          </a:p>
        </p:txBody>
      </p:sp>
    </p:spTree>
    <p:extLst>
      <p:ext uri="{BB962C8B-B14F-4D97-AF65-F5344CB8AC3E}">
        <p14:creationId xmlns:p14="http://schemas.microsoft.com/office/powerpoint/2010/main" val="1612404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12b25e0060d_0_5"/>
          <p:cNvSpPr txBox="1"/>
          <p:nvPr/>
        </p:nvSpPr>
        <p:spPr>
          <a:xfrm>
            <a:off x="264942" y="406461"/>
            <a:ext cx="77067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500" b="1" dirty="0">
                <a:solidFill>
                  <a:schemeClr val="lt1"/>
                </a:solidFill>
                <a:latin typeface="+mj-lt"/>
                <a:ea typeface="Lucida Sans"/>
                <a:cs typeface="Lucida Sans"/>
                <a:sym typeface="Lucida Sans"/>
              </a:rPr>
              <a:t>3. </a:t>
            </a:r>
            <a:r>
              <a:rPr lang="it-IT" sz="2500" b="1" dirty="0">
                <a:solidFill>
                  <a:schemeClr val="lt1"/>
                </a:solidFill>
                <a:latin typeface="+mn-lt"/>
                <a:ea typeface="Lucida Sans"/>
                <a:cs typeface="Lucida Sans"/>
                <a:sym typeface="Lucida Sans"/>
              </a:rPr>
              <a:t>Analisi</a:t>
            </a:r>
            <a:r>
              <a:rPr lang="it-IT" sz="2500" b="1" dirty="0">
                <a:solidFill>
                  <a:schemeClr val="lt1"/>
                </a:solidFill>
                <a:latin typeface="+mj-lt"/>
                <a:ea typeface="Lucida Sans"/>
                <a:cs typeface="Lucida Sans"/>
                <a:sym typeface="Lucida Sans"/>
              </a:rPr>
              <a:t> del prodotto/servizio</a:t>
            </a:r>
            <a:endParaRPr sz="2500" b="1" dirty="0">
              <a:latin typeface="+mj-lt"/>
              <a:ea typeface="Lucida Sans"/>
              <a:cs typeface="Lucida Sans"/>
              <a:sym typeface="Lucida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500" b="1" dirty="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264942" y="6027003"/>
            <a:ext cx="111353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800" i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NB -   Indicare il nome e l’eventuale logo del prodotto/servizio, e relative descrizioni e motivazioni</a:t>
            </a:r>
          </a:p>
          <a:p>
            <a:pPr algn="just"/>
            <a:endParaRPr lang="it-IT" sz="1800" i="1" dirty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1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it-IT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Google Shape;103;p2"/>
          <p:cNvSpPr txBox="1"/>
          <p:nvPr/>
        </p:nvSpPr>
        <p:spPr>
          <a:xfrm>
            <a:off x="462964" y="1390100"/>
            <a:ext cx="10225355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b="1" i="0" u="none" strike="noStrike" cap="none" dirty="0">
                <a:solidFill>
                  <a:schemeClr val="tx1"/>
                </a:solidFill>
                <a:latin typeface="+mj-lt"/>
                <a:ea typeface="Lucida Sans"/>
                <a:cs typeface="Lucida Sans"/>
                <a:sym typeface="Lucida Sans"/>
              </a:rPr>
              <a:t>NOME DEL PRODOTTO/SERVIZIO</a:t>
            </a:r>
            <a:endParaRPr sz="1000" dirty="0">
              <a:solidFill>
                <a:schemeClr val="tx1"/>
              </a:solidFill>
              <a:latin typeface="+mj-lt"/>
              <a:ea typeface="Lucida Sans"/>
              <a:cs typeface="Lucida Sans"/>
              <a:sym typeface="Lucida San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12b25e0060d_0_5"/>
          <p:cNvSpPr txBox="1"/>
          <p:nvPr/>
        </p:nvSpPr>
        <p:spPr>
          <a:xfrm>
            <a:off x="264942" y="406461"/>
            <a:ext cx="77067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500" b="1" dirty="0">
                <a:solidFill>
                  <a:schemeClr val="lt1"/>
                </a:solidFill>
                <a:latin typeface="+mj-lt"/>
                <a:ea typeface="Lucida Sans"/>
                <a:cs typeface="Lucida Sans"/>
                <a:sym typeface="Lucida Sans"/>
              </a:rPr>
              <a:t>3. </a:t>
            </a:r>
            <a:r>
              <a:rPr lang="it-IT" sz="2500" b="1" dirty="0">
                <a:solidFill>
                  <a:schemeClr val="lt1"/>
                </a:solidFill>
                <a:latin typeface="+mn-lt"/>
                <a:ea typeface="Lucida Sans"/>
                <a:cs typeface="Lucida Sans"/>
                <a:sym typeface="Lucida Sans"/>
              </a:rPr>
              <a:t>Analisi</a:t>
            </a:r>
            <a:r>
              <a:rPr lang="it-IT" sz="2500" b="1" dirty="0">
                <a:solidFill>
                  <a:schemeClr val="lt1"/>
                </a:solidFill>
                <a:latin typeface="+mj-lt"/>
                <a:ea typeface="Lucida Sans"/>
                <a:cs typeface="Lucida Sans"/>
                <a:sym typeface="Lucida Sans"/>
              </a:rPr>
              <a:t> del prodotto/servizio</a:t>
            </a:r>
            <a:endParaRPr sz="2500" b="1" dirty="0">
              <a:latin typeface="+mj-lt"/>
              <a:ea typeface="Lucida Sans"/>
              <a:cs typeface="Lucida Sans"/>
              <a:sym typeface="Lucida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500" b="1" dirty="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264942" y="5945168"/>
            <a:ext cx="1113536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800" i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NB -  Riportare gli esiti dell’</a:t>
            </a:r>
            <a:r>
              <a:rPr lang="it-IT" sz="1800" b="1" i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analisi di mercato</a:t>
            </a:r>
            <a:r>
              <a:rPr lang="it-IT" sz="1800" i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che evidenzi eventuali prodotti/servizi concorrenti, nonché gli elementi di eccellenza della soluzione proposta.</a:t>
            </a:r>
          </a:p>
          <a:p>
            <a:pPr algn="just"/>
            <a:r>
              <a:rPr lang="it-IT" sz="1800" i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r>
              <a:rPr lang="it-IT" sz="1800" i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r>
              <a:rPr lang="it-IT" sz="1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it-IT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Google Shape;103;p2"/>
          <p:cNvSpPr txBox="1"/>
          <p:nvPr/>
        </p:nvSpPr>
        <p:spPr>
          <a:xfrm>
            <a:off x="625524" y="1399657"/>
            <a:ext cx="67227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b="1" i="0" u="none" strike="noStrike" cap="none" dirty="0">
                <a:solidFill>
                  <a:schemeClr val="tx1"/>
                </a:solidFill>
                <a:latin typeface="+mj-lt"/>
                <a:ea typeface="Lucida Sans"/>
                <a:cs typeface="Lucida Sans"/>
                <a:sym typeface="Lucida Sans"/>
              </a:rPr>
              <a:t>ANALISI DI MERCATO</a:t>
            </a:r>
            <a:endParaRPr sz="1000" dirty="0">
              <a:solidFill>
                <a:schemeClr val="tx1"/>
              </a:solidFill>
              <a:latin typeface="+mj-lt"/>
              <a:ea typeface="Lucida Sans"/>
              <a:cs typeface="Lucida Sans"/>
              <a:sym typeface="Lucida Sans"/>
            </a:endParaRPr>
          </a:p>
        </p:txBody>
      </p:sp>
    </p:spTree>
    <p:extLst>
      <p:ext uri="{BB962C8B-B14F-4D97-AF65-F5344CB8AC3E}">
        <p14:creationId xmlns:p14="http://schemas.microsoft.com/office/powerpoint/2010/main" val="21022025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</TotalTime>
  <Words>827</Words>
  <Application>Microsoft Office PowerPoint</Application>
  <PresentationFormat>Widescreen</PresentationFormat>
  <Paragraphs>103</Paragraphs>
  <Slides>16</Slides>
  <Notes>16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0" baseType="lpstr">
      <vt:lpstr>Arial</vt:lpstr>
      <vt:lpstr>Calibri</vt:lpstr>
      <vt:lpstr>Lucida Sans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Tanese</dc:creator>
  <cp:lastModifiedBy>Palmieri Annamaria</cp:lastModifiedBy>
  <cp:revision>33</cp:revision>
  <cp:lastPrinted>2022-09-19T15:33:59Z</cp:lastPrinted>
  <dcterms:created xsi:type="dcterms:W3CDTF">2022-03-12T09:33:36Z</dcterms:created>
  <dcterms:modified xsi:type="dcterms:W3CDTF">2022-10-26T06:26:41Z</dcterms:modified>
</cp:coreProperties>
</file>