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56" r:id="rId3"/>
    <p:sldId id="257" r:id="rId4"/>
    <p:sldId id="258" r:id="rId5"/>
    <p:sldId id="260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1773" autoAdjust="0"/>
  </p:normalViewPr>
  <p:slideViewPr>
    <p:cSldViewPr>
      <p:cViewPr>
        <p:scale>
          <a:sx n="110" d="100"/>
          <a:sy n="110" d="100"/>
        </p:scale>
        <p:origin x="-3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4472D-D1F7-43BE-B2A9-0618DAAD6CCE}" type="datetimeFigureOut">
              <a:rPr lang="de-DE" smtClean="0"/>
              <a:t>23.05.2019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34F57-D7E7-4CE2-81A5-2A1E41130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357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7 grammar schools for especially students starts</a:t>
            </a:r>
            <a:r>
              <a:rPr lang="de-DE" baseline="0" dirty="0" smtClean="0"/>
              <a:t> in grade 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4F57-D7E7-4CE2-81A5-2A1E41130AC8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5647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4F57-D7E7-4CE2-81A5-2A1E41130AC8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741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B4C1-D9DA-469F-90CC-F96E7D524DAA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8351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9B87-1101-427D-8B05-8C75F484A260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90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868A-1652-4209-AB4D-5E970030A93C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90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2D65-6CF8-4925-80F6-17CECFBA9DA5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220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0F0DC-5EDF-4063-BC74-D583D991B18A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439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31535-BC3F-432A-BF05-B749E45AEAC3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36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91423-E906-41FB-9FEE-781B5BF0BF43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290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DECC-D80C-452A-A174-C62104291054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972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1717-CB43-4A03-882B-390CBA79458F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7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2C468-BEDB-40A9-BB1E-455BD3C3FFB0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689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8FAB-E081-451E-AACA-2A2D7C252E85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003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451D8-C238-4C05-AE16-E04CD7E51AFC}" type="datetime1">
              <a:rPr lang="de-DE" smtClean="0"/>
              <a:t>23.05.2019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Claudia Wagner - August-Sander-Schule Berlin (24.05.20)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15906-8566-42F4-9EEE-797FE80FB95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861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752528"/>
          </a:xfrm>
        </p:spPr>
        <p:txBody>
          <a:bodyPr>
            <a:normAutofit fontScale="90000"/>
          </a:bodyPr>
          <a:lstStyle/>
          <a:p>
            <a:pPr marL="360000"/>
            <a:r>
              <a:rPr lang="de-DE" b="1" dirty="0"/>
              <a:t/>
            </a:r>
            <a:br>
              <a:rPr lang="de-DE" b="1" dirty="0"/>
            </a:br>
            <a:r>
              <a:rPr lang="de-DE" b="1" dirty="0" smtClean="0"/>
              <a:t>Berlin </a:t>
            </a:r>
            <a:r>
              <a:rPr lang="de-DE" b="1" dirty="0"/>
              <a:t>School </a:t>
            </a:r>
            <a:r>
              <a:rPr lang="de-DE" b="1" dirty="0" smtClean="0"/>
              <a:t>System and working with „special“ students at vocational school</a:t>
            </a:r>
            <a:br>
              <a:rPr lang="de-DE" b="1" dirty="0" smtClean="0"/>
            </a:br>
            <a:r>
              <a:rPr lang="de-DE" b="1" dirty="0"/>
              <a:t/>
            </a:r>
            <a:br>
              <a:rPr lang="de-DE" b="1" dirty="0"/>
            </a:br>
            <a:r>
              <a:rPr lang="de-DE" sz="3100" b="1" dirty="0" smtClean="0"/>
              <a:t>Claudia Wagner</a:t>
            </a:r>
            <a:br>
              <a:rPr lang="de-DE" sz="3100" b="1" dirty="0" smtClean="0"/>
            </a:br>
            <a:r>
              <a:rPr lang="de-DE" sz="2000" b="1" dirty="0" smtClean="0"/>
              <a:t>August-Sander-Schule, Berlin, Germany</a:t>
            </a:r>
            <a:br>
              <a:rPr lang="de-DE" sz="2000" b="1" dirty="0" smtClean="0"/>
            </a:br>
            <a:r>
              <a:rPr lang="de-DE" sz="2000" dirty="0"/>
              <a:t/>
            </a:r>
            <a:br>
              <a:rPr lang="de-DE" sz="2000" dirty="0"/>
            </a:br>
            <a:endParaRPr lang="de-DE" sz="2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917128"/>
            <a:ext cx="1130052" cy="68905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071156"/>
            <a:ext cx="24384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34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5334025" y="6237312"/>
            <a:ext cx="3528884" cy="246221"/>
            <a:chOff x="539552" y="5013176"/>
            <a:chExt cx="3528884" cy="246221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feld 13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  <p:pic>
        <p:nvPicPr>
          <p:cNvPr id="4" name="Grafik 3" descr="berliner_schulsystem_2018-1-1 - Microsoft Word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7" t="6018" r="26038" b="29068"/>
          <a:stretch/>
        </p:blipFill>
        <p:spPr>
          <a:xfrm>
            <a:off x="611560" y="692696"/>
            <a:ext cx="7551005" cy="465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5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08102" y="3171449"/>
            <a:ext cx="2948629" cy="198515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22852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de-D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ourier New" pitchFamily="49" charset="0"/>
              </a:rPr>
              <a:t>Elementary  </a:t>
            </a:r>
            <a:r>
              <a:rPr kumimoji="0" lang="de-DE" altLang="de-D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ourier New" pitchFamily="49" charset="0"/>
              </a:rPr>
              <a:t>education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2.</a:t>
            </a:r>
            <a:r>
              <a:rPr lang="en-US" dirty="0" smtClean="0"/>
              <a:t> Especially gifted children can go to secondary school after 4 years and obtain a high school diploma after 12 school years.</a:t>
            </a:r>
            <a:r>
              <a:rPr kumimoji="0" lang="en-US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US" altLang="de-DE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508103" y="620688"/>
            <a:ext cx="2971031" cy="170816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22852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de-D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ourier New" pitchFamily="49" charset="0"/>
              </a:rPr>
              <a:t>Elementary education</a:t>
            </a:r>
            <a:endParaRPr kumimoji="0" lang="de-DE" alt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Courier New" pitchFamily="49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b="1" dirty="0" smtClean="0">
                <a:solidFill>
                  <a:schemeClr val="tx1"/>
                </a:solidFill>
                <a:ea typeface="Times New Roman" pitchFamily="18" charset="0"/>
                <a:cs typeface="Courier New" pitchFamily="49" charset="0"/>
              </a:rPr>
              <a:t>1.</a:t>
            </a:r>
            <a:r>
              <a:rPr lang="de-DE" altLang="de-DE" dirty="0" smtClean="0">
                <a:solidFill>
                  <a:schemeClr val="tx1"/>
                </a:solidFill>
                <a:ea typeface="Times New Roman" pitchFamily="18" charset="0"/>
                <a:cs typeface="Courier New" pitchFamily="49" charset="0"/>
              </a:rPr>
              <a:t> Early elementary phase: 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ourier New" pitchFamily="49" charset="0"/>
              </a:rPr>
              <a:t>the beginning of the school career can be completed in 1, 2 or 3 years.</a:t>
            </a:r>
            <a:r>
              <a:rPr kumimoji="0" lang="de-DE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en-US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It is usually 2 years.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5219948" y="6237312"/>
            <a:ext cx="3528884" cy="246221"/>
            <a:chOff x="539552" y="5013176"/>
            <a:chExt cx="3528884" cy="24622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feld 10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  <p:pic>
        <p:nvPicPr>
          <p:cNvPr id="3" name="Grafik 2" descr="berliner_schulsystem_2018-1-1 - Microsoft Word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1" t="6018" r="55282" b="30792"/>
          <a:stretch/>
        </p:blipFill>
        <p:spPr>
          <a:xfrm>
            <a:off x="755576" y="764703"/>
            <a:ext cx="4058256" cy="453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4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5364088" y="900080"/>
            <a:ext cx="2880320" cy="452431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/>
              <a:t>Secondary education </a:t>
            </a:r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de-DE" b="1" dirty="0" smtClean="0"/>
              <a:t>  </a:t>
            </a:r>
          </a:p>
          <a:p>
            <a:r>
              <a:rPr lang="en-US" dirty="0" smtClean="0"/>
              <a:t>For all students, secondary school is from the 6</a:t>
            </a:r>
            <a:r>
              <a:rPr lang="en-US" baseline="30000" dirty="0" smtClean="0"/>
              <a:t>th</a:t>
            </a:r>
            <a:r>
              <a:rPr lang="en-US" dirty="0" smtClean="0"/>
              <a:t> to the 10</a:t>
            </a:r>
            <a:r>
              <a:rPr lang="en-US" baseline="30000" dirty="0" smtClean="0"/>
              <a:t>th</a:t>
            </a:r>
            <a:r>
              <a:rPr lang="en-US" dirty="0" smtClean="0"/>
              <a:t> form.</a:t>
            </a:r>
          </a:p>
          <a:p>
            <a:endParaRPr lang="en-US" dirty="0"/>
          </a:p>
          <a:p>
            <a:r>
              <a:rPr lang="en-US" b="1" dirty="0" smtClean="0">
                <a:latin typeface="+mj-lt"/>
              </a:rPr>
              <a:t>3.</a:t>
            </a:r>
            <a:r>
              <a:rPr lang="en-US" dirty="0" smtClean="0"/>
              <a:t> </a:t>
            </a:r>
            <a:r>
              <a:rPr lang="en-US" b="1" dirty="0" smtClean="0"/>
              <a:t>The secondary education </a:t>
            </a:r>
            <a:r>
              <a:rPr lang="en-US" dirty="0" smtClean="0"/>
              <a:t>The first phase of the secondary education ends with </a:t>
            </a:r>
            <a:r>
              <a:rPr lang="en-US" dirty="0" smtClean="0">
                <a:solidFill>
                  <a:srgbClr val="FF0000"/>
                </a:solidFill>
              </a:rPr>
              <a:t>BBR </a:t>
            </a:r>
            <a:r>
              <a:rPr lang="en-US" i="1" dirty="0" smtClean="0"/>
              <a:t>(VET maturity)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EBBR </a:t>
            </a:r>
            <a:r>
              <a:rPr lang="en-US" i="1" dirty="0" smtClean="0"/>
              <a:t>(advanced vocational training maturity)</a:t>
            </a:r>
            <a:r>
              <a:rPr lang="en-US" dirty="0" smtClean="0"/>
              <a:t>  or </a:t>
            </a:r>
            <a:r>
              <a:rPr lang="en-US" dirty="0" smtClean="0">
                <a:solidFill>
                  <a:srgbClr val="FF0000"/>
                </a:solidFill>
              </a:rPr>
              <a:t>MSA </a:t>
            </a:r>
            <a:r>
              <a:rPr lang="en-US" i="1" dirty="0" smtClean="0"/>
              <a:t>(Middle School graduation)</a:t>
            </a:r>
            <a:r>
              <a:rPr lang="en-US" dirty="0" smtClean="0"/>
              <a:t>, it depends on the abilities of the students. There is a test in the main subjects.</a:t>
            </a:r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5219948" y="6237312"/>
            <a:ext cx="3528884" cy="246221"/>
            <a:chOff x="539552" y="5013176"/>
            <a:chExt cx="3528884" cy="24622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0080"/>
            <a:ext cx="4060825" cy="453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52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5504404" y="535613"/>
            <a:ext cx="2952328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/>
              <a:t>4.</a:t>
            </a:r>
            <a:r>
              <a:rPr lang="de-DE" dirty="0" smtClean="0"/>
              <a:t> The </a:t>
            </a:r>
            <a:r>
              <a:rPr lang="de-DE" b="1" dirty="0" smtClean="0"/>
              <a:t>Integrated Secondary School</a:t>
            </a:r>
            <a:r>
              <a:rPr lang="de-DE" dirty="0" smtClean="0"/>
              <a:t> </a:t>
            </a:r>
            <a:r>
              <a:rPr lang="de-DE" dirty="0" smtClean="0"/>
              <a:t>ends</a:t>
            </a:r>
            <a:r>
              <a:rPr lang="de-DE" dirty="0" smtClean="0"/>
              <a:t> after </a:t>
            </a:r>
            <a:r>
              <a:rPr lang="de-DE" dirty="0" smtClean="0"/>
              <a:t>two or three years</a:t>
            </a:r>
            <a:r>
              <a:rPr lang="de-DE" dirty="0"/>
              <a:t>;</a:t>
            </a:r>
            <a:r>
              <a:rPr lang="de-DE" dirty="0" smtClean="0"/>
              <a:t> depending on the entrance to the school (4ths </a:t>
            </a:r>
            <a:r>
              <a:rPr lang="de-DE" dirty="0" smtClean="0">
                <a:sym typeface="Wingdings" panose="05000000000000000000" pitchFamily="2" charset="2"/>
              </a:rPr>
              <a:t> 12 grade, 6ths  13 grade)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504405" y="2708920"/>
            <a:ext cx="2952327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5.</a:t>
            </a:r>
            <a:r>
              <a:rPr lang="de-DE" dirty="0"/>
              <a:t> </a:t>
            </a:r>
            <a:r>
              <a:rPr lang="de-DE" dirty="0" smtClean="0"/>
              <a:t>The </a:t>
            </a:r>
            <a:r>
              <a:rPr lang="de-DE" b="1" dirty="0" smtClean="0"/>
              <a:t>Elementary </a:t>
            </a:r>
            <a:r>
              <a:rPr lang="de-DE" b="1" dirty="0"/>
              <a:t>School </a:t>
            </a:r>
            <a:r>
              <a:rPr lang="de-DE" b="1" dirty="0" smtClean="0"/>
              <a:t> </a:t>
            </a:r>
            <a:r>
              <a:rPr lang="de-DE" dirty="0" smtClean="0"/>
              <a:t>is for all students</a:t>
            </a:r>
            <a:r>
              <a:rPr lang="de-DE" dirty="0"/>
              <a:t> </a:t>
            </a:r>
            <a:r>
              <a:rPr lang="de-DE" dirty="0" smtClean="0"/>
              <a:t>and includes all school degrees.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86947" y="5731988"/>
            <a:ext cx="425097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grammar schools </a:t>
            </a:r>
            <a:r>
              <a:rPr lang="de-DE" dirty="0" smtClean="0"/>
              <a:t>end after the 12</a:t>
            </a:r>
            <a:r>
              <a:rPr lang="de-DE" baseline="30000" dirty="0" smtClean="0"/>
              <a:t>th</a:t>
            </a:r>
            <a:r>
              <a:rPr lang="de-DE" dirty="0" smtClean="0"/>
              <a:t> grade.</a:t>
            </a:r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5219948" y="6237312"/>
            <a:ext cx="3528884" cy="246221"/>
            <a:chOff x="539552" y="5013176"/>
            <a:chExt cx="3528884" cy="24622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feld 9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5551666" y="4437112"/>
            <a:ext cx="254872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/>
              <a:t>6.</a:t>
            </a:r>
            <a:r>
              <a:rPr lang="de-DE" dirty="0" smtClean="0"/>
              <a:t> </a:t>
            </a:r>
            <a:r>
              <a:rPr lang="en-US" dirty="0"/>
              <a:t>After the 10th grade students can graduate from the OSZ in 3 years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6" y="692696"/>
            <a:ext cx="4060825" cy="453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164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084168" y="764704"/>
            <a:ext cx="2177688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/>
              <a:t>10.</a:t>
            </a:r>
            <a:r>
              <a:rPr lang="de-DE" dirty="0" smtClean="0"/>
              <a:t> The heart of vocational education</a:t>
            </a:r>
          </a:p>
          <a:p>
            <a:pPr marL="285750" indent="-285750">
              <a:buFont typeface="Wingdings"/>
              <a:buChar char="à"/>
            </a:pPr>
            <a:r>
              <a:rPr lang="de-DE" b="1" dirty="0" smtClean="0">
                <a:sym typeface="Wingdings" panose="05000000000000000000" pitchFamily="2" charset="2"/>
              </a:rPr>
              <a:t>The dual system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dual vocational Education and training (VET)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084168" y="2708920"/>
            <a:ext cx="217768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9.</a:t>
            </a:r>
            <a:r>
              <a:rPr lang="de-DE" dirty="0"/>
              <a:t> </a:t>
            </a:r>
            <a:r>
              <a:rPr lang="de-DE" dirty="0" smtClean="0"/>
              <a:t>full-time </a:t>
            </a:r>
            <a:r>
              <a:rPr lang="de-DE" dirty="0"/>
              <a:t>school-based </a:t>
            </a:r>
            <a:r>
              <a:rPr lang="de-DE" dirty="0" smtClean="0"/>
              <a:t>vocational training</a:t>
            </a:r>
            <a:r>
              <a:rPr lang="de-DE" dirty="0"/>
              <a:t>. 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054101" y="4005064"/>
            <a:ext cx="217768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/>
              <a:t>11.</a:t>
            </a:r>
            <a:r>
              <a:rPr lang="de-DE" dirty="0" smtClean="0"/>
              <a:t> </a:t>
            </a:r>
            <a:r>
              <a:rPr lang="de-DE" dirty="0" smtClean="0"/>
              <a:t>combination </a:t>
            </a:r>
            <a:r>
              <a:rPr lang="de-DE" dirty="0" smtClean="0"/>
              <a:t>of vocational qualification and subject-related high school graduation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8702" y="4151462"/>
            <a:ext cx="4850395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13. pre-vocational training (IBA)  in combination with a </a:t>
            </a:r>
            <a:r>
              <a:rPr lang="en-US" dirty="0" smtClean="0"/>
              <a:t>higher </a:t>
            </a:r>
            <a:r>
              <a:rPr lang="en-US" dirty="0"/>
              <a:t>level of general secondary </a:t>
            </a:r>
            <a:r>
              <a:rPr lang="en-US" dirty="0" smtClean="0"/>
              <a:t>education: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04012" y="5229200"/>
            <a:ext cx="4628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BBR</a:t>
            </a:r>
            <a:r>
              <a:rPr lang="de-DE" dirty="0" smtClean="0">
                <a:solidFill>
                  <a:srgbClr val="FF0000"/>
                </a:solidFill>
              </a:rPr>
              <a:t> = Berufsbildungsreife VET maturity</a:t>
            </a:r>
          </a:p>
          <a:p>
            <a:r>
              <a:rPr lang="de-DE" b="1" dirty="0" smtClean="0">
                <a:solidFill>
                  <a:srgbClr val="FF0000"/>
                </a:solidFill>
              </a:rPr>
              <a:t>eBBR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=erweiterter BBR  advanced VET maturity</a:t>
            </a:r>
          </a:p>
          <a:p>
            <a:r>
              <a:rPr lang="de-DE" b="1" dirty="0" smtClean="0">
                <a:solidFill>
                  <a:srgbClr val="FF0000"/>
                </a:solidFill>
              </a:rPr>
              <a:t>MSA</a:t>
            </a:r>
            <a:r>
              <a:rPr lang="de-DE" dirty="0" smtClean="0">
                <a:solidFill>
                  <a:srgbClr val="FF0000"/>
                </a:solidFill>
              </a:rPr>
              <a:t> = middle school graduation</a:t>
            </a:r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5219948" y="6237312"/>
            <a:ext cx="3528884" cy="246221"/>
            <a:chOff x="539552" y="5013176"/>
            <a:chExt cx="3528884" cy="246221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feld 11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  <p:pic>
        <p:nvPicPr>
          <p:cNvPr id="2" name="Grafik 1" descr="berliner_schulsystem_2018-1-1 - Microsoft Word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51" t="7900" r="26038" b="48915"/>
          <a:stretch/>
        </p:blipFill>
        <p:spPr>
          <a:xfrm>
            <a:off x="1002112" y="404664"/>
            <a:ext cx="4001936" cy="348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746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749496" y="1824087"/>
            <a:ext cx="217768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/>
              <a:t>7. + 8. </a:t>
            </a:r>
            <a:r>
              <a:rPr lang="de-DE" dirty="0" smtClean="0"/>
              <a:t>Special school types to </a:t>
            </a:r>
            <a:r>
              <a:rPr lang="de-DE" dirty="0" smtClean="0"/>
              <a:t>help</a:t>
            </a:r>
            <a:r>
              <a:rPr lang="de-DE" dirty="0" smtClean="0"/>
              <a:t> the </a:t>
            </a:r>
            <a:r>
              <a:rPr lang="de-DE" dirty="0" smtClean="0"/>
              <a:t>educational</a:t>
            </a:r>
            <a:r>
              <a:rPr lang="de-DE" dirty="0" smtClean="0"/>
              <a:t> qualification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5749496" y="3789040"/>
            <a:ext cx="217768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/>
              <a:t>12.</a:t>
            </a:r>
            <a:r>
              <a:rPr lang="de-DE" dirty="0" smtClean="0"/>
              <a:t> Professional </a:t>
            </a:r>
            <a:r>
              <a:rPr lang="de-DE" dirty="0" smtClean="0"/>
              <a:t>development</a:t>
            </a:r>
            <a:r>
              <a:rPr lang="de-DE" dirty="0" smtClean="0"/>
              <a:t> after initial training</a:t>
            </a: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5219948" y="6237312"/>
            <a:ext cx="3528884" cy="246221"/>
            <a:chOff x="539552" y="5013176"/>
            <a:chExt cx="3528884" cy="246221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feld 7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2" r="21226" b="30176"/>
          <a:stretch/>
        </p:blipFill>
        <p:spPr>
          <a:xfrm>
            <a:off x="836761" y="226332"/>
            <a:ext cx="3940742" cy="559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7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827584" y="836712"/>
            <a:ext cx="71287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b="1" dirty="0" smtClean="0"/>
              <a:t>Handling of „special</a:t>
            </a:r>
            <a:r>
              <a:rPr lang="de-DE" sz="2400" b="1" dirty="0"/>
              <a:t>“ students at vocational </a:t>
            </a:r>
            <a:r>
              <a:rPr lang="de-DE" sz="2400" b="1" dirty="0" smtClean="0"/>
              <a:t>school</a:t>
            </a:r>
          </a:p>
          <a:p>
            <a:pPr algn="ctr"/>
            <a:r>
              <a:rPr lang="de-DE" sz="2400" b="1" dirty="0" smtClean="0"/>
              <a:t>August-Sander-Schule</a:t>
            </a:r>
            <a:endParaRPr lang="de-DE" sz="2400" b="1" dirty="0" smtClean="0"/>
          </a:p>
          <a:p>
            <a:r>
              <a:rPr lang="de-DE" sz="2400" b="1" dirty="0" smtClean="0"/>
              <a:t>IBA</a:t>
            </a:r>
            <a:endParaRPr lang="de-DE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Course of 1 or 2 years with </a:t>
            </a:r>
            <a:r>
              <a:rPr lang="de-DE" sz="2400" dirty="0" smtClean="0"/>
              <a:t>theoretical</a:t>
            </a:r>
            <a:r>
              <a:rPr lang="de-DE" sz="2400" dirty="0" smtClean="0"/>
              <a:t> </a:t>
            </a:r>
            <a:r>
              <a:rPr lang="de-DE" sz="2400" dirty="0" smtClean="0"/>
              <a:t>lessons</a:t>
            </a:r>
            <a:r>
              <a:rPr lang="de-DE" sz="2400" dirty="0" smtClean="0"/>
              <a:t> and </a:t>
            </a:r>
            <a:r>
              <a:rPr lang="de-DE" sz="2400" dirty="0" smtClean="0"/>
              <a:t>practical</a:t>
            </a:r>
            <a:r>
              <a:rPr lang="de-DE" sz="2400" dirty="0" smtClean="0"/>
              <a:t> </a:t>
            </a:r>
            <a:r>
              <a:rPr lang="de-DE" sz="2400" dirty="0" smtClean="0"/>
              <a:t>lessons</a:t>
            </a:r>
            <a:r>
              <a:rPr lang="de-DE" sz="2400" dirty="0" smtClean="0"/>
              <a:t> in special </a:t>
            </a:r>
            <a:r>
              <a:rPr lang="de-DE" sz="2400" dirty="0" smtClean="0"/>
              <a:t>branches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2 </a:t>
            </a:r>
            <a:r>
              <a:rPr lang="de-DE" sz="2400" dirty="0" smtClean="0"/>
              <a:t>internships</a:t>
            </a:r>
            <a:r>
              <a:rPr lang="de-DE" sz="2400" dirty="0" smtClean="0"/>
              <a:t> per </a:t>
            </a:r>
            <a:r>
              <a:rPr lang="de-DE" sz="2400" dirty="0" smtClean="0"/>
              <a:t>year</a:t>
            </a:r>
            <a:r>
              <a:rPr lang="de-DE" sz="2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Vocational </a:t>
            </a:r>
            <a:r>
              <a:rPr lang="de-DE" sz="2400" dirty="0" smtClean="0"/>
              <a:t>counsellor</a:t>
            </a:r>
            <a:r>
              <a:rPr lang="de-DE" sz="2400" dirty="0" smtClean="0"/>
              <a:t> at </a:t>
            </a:r>
            <a:r>
              <a:rPr lang="de-DE" sz="2400" dirty="0" smtClean="0"/>
              <a:t>school </a:t>
            </a:r>
            <a:r>
              <a:rPr lang="de-DE" sz="2400" dirty="0" smtClean="0"/>
              <a:t>assists </a:t>
            </a:r>
            <a:r>
              <a:rPr lang="de-DE" sz="2400" dirty="0" smtClean="0"/>
              <a:t>with searching  for vocational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Improving</a:t>
            </a:r>
            <a:r>
              <a:rPr lang="de-DE" sz="2400" dirty="0" smtClean="0"/>
              <a:t> </a:t>
            </a:r>
            <a:r>
              <a:rPr lang="de-DE" sz="2400" dirty="0" smtClean="0"/>
              <a:t>educational</a:t>
            </a:r>
            <a:r>
              <a:rPr lang="de-DE" sz="2400" dirty="0" smtClean="0"/>
              <a:t> </a:t>
            </a:r>
            <a:r>
              <a:rPr lang="de-DE" sz="2400" dirty="0" smtClean="0"/>
              <a:t>qualification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Small </a:t>
            </a:r>
            <a:r>
              <a:rPr lang="de-DE" sz="2400" dirty="0" smtClean="0"/>
              <a:t>class</a:t>
            </a:r>
            <a:r>
              <a:rPr lang="de-DE" sz="2400" dirty="0" smtClean="0"/>
              <a:t> </a:t>
            </a:r>
            <a:r>
              <a:rPr lang="de-DE" sz="2400" dirty="0" smtClean="0"/>
              <a:t>size</a:t>
            </a:r>
            <a:r>
              <a:rPr lang="de-DE" sz="2400" dirty="0" smtClean="0"/>
              <a:t>  12 students/</a:t>
            </a:r>
            <a:r>
              <a:rPr lang="de-DE" sz="2400" dirty="0" smtClean="0"/>
              <a:t>teacher</a:t>
            </a:r>
            <a:r>
              <a:rPr lang="de-DE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Development plan for </a:t>
            </a:r>
            <a:r>
              <a:rPr lang="de-DE" sz="2400" dirty="0" smtClean="0"/>
              <a:t>each</a:t>
            </a:r>
            <a:r>
              <a:rPr lang="de-DE" sz="2400" dirty="0" smtClean="0"/>
              <a:t> </a:t>
            </a:r>
            <a:r>
              <a:rPr lang="de-DE" sz="2400" dirty="0" smtClean="0"/>
              <a:t>student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students‘ </a:t>
            </a:r>
            <a:r>
              <a:rPr lang="de-DE" sz="2400" dirty="0" smtClean="0"/>
              <a:t>days</a:t>
            </a:r>
            <a:r>
              <a:rPr lang="de-DE" sz="2400" dirty="0" smtClean="0"/>
              <a:t> / </a:t>
            </a:r>
            <a:r>
              <a:rPr lang="de-DE" sz="2400" dirty="0" smtClean="0"/>
              <a:t>parents</a:t>
            </a:r>
            <a:r>
              <a:rPr lang="de-DE" sz="2400" dirty="0" smtClean="0"/>
              <a:t>‘ </a:t>
            </a:r>
            <a:r>
              <a:rPr lang="de-DE" sz="2400" dirty="0" smtClean="0"/>
              <a:t>days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a</a:t>
            </a:r>
            <a:r>
              <a:rPr lang="de-DE" sz="2400" dirty="0" smtClean="0"/>
              <a:t>dditional </a:t>
            </a:r>
            <a:r>
              <a:rPr lang="de-DE" sz="2400" dirty="0" smtClean="0"/>
              <a:t>teacher</a:t>
            </a:r>
            <a:r>
              <a:rPr lang="de-DE" sz="2400" dirty="0" smtClean="0"/>
              <a:t> for students with „</a:t>
            </a:r>
            <a:r>
              <a:rPr lang="de-DE" sz="2400" dirty="0" smtClean="0"/>
              <a:t>status</a:t>
            </a:r>
            <a:r>
              <a:rPr lang="de-DE" sz="2400" dirty="0" smtClean="0"/>
              <a:t> of </a:t>
            </a:r>
            <a:r>
              <a:rPr lang="de-DE" sz="2400" dirty="0" smtClean="0"/>
              <a:t>disability</a:t>
            </a:r>
            <a:r>
              <a:rPr lang="de-DE" sz="2400" dirty="0" smtClean="0"/>
              <a:t>“</a:t>
            </a:r>
            <a:endParaRPr lang="de-DE" sz="2400" dirty="0" smtClean="0"/>
          </a:p>
          <a:p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grpSp>
        <p:nvGrpSpPr>
          <p:cNvPr id="8" name="Gruppieren 7"/>
          <p:cNvGrpSpPr/>
          <p:nvPr/>
        </p:nvGrpSpPr>
        <p:grpSpPr>
          <a:xfrm>
            <a:off x="5219948" y="6237312"/>
            <a:ext cx="3528884" cy="246221"/>
            <a:chOff x="539552" y="5013176"/>
            <a:chExt cx="3528884" cy="24622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feld 9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43966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5219948" y="6237312"/>
            <a:ext cx="3528884" cy="246221"/>
            <a:chOff x="539552" y="5013176"/>
            <a:chExt cx="3528884" cy="24622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336" y="5048179"/>
              <a:ext cx="292100" cy="176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feld 5"/>
            <p:cNvSpPr txBox="1"/>
            <p:nvPr/>
          </p:nvSpPr>
          <p:spPr>
            <a:xfrm>
              <a:off x="539552" y="5013176"/>
              <a:ext cx="3236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Claudia Wagner - August-Sander-Schule ,  Berlin (</a:t>
              </a:r>
              <a:r>
                <a:rPr lang="de-DE" sz="1000" dirty="0" smtClean="0"/>
                <a:t>24.05.19)</a:t>
              </a:r>
              <a:endParaRPr lang="de-DE" sz="1000" dirty="0"/>
            </a:p>
          </p:txBody>
        </p:sp>
      </p:grpSp>
      <p:sp>
        <p:nvSpPr>
          <p:cNvPr id="7" name="Rechteck 6"/>
          <p:cNvSpPr/>
          <p:nvPr/>
        </p:nvSpPr>
        <p:spPr>
          <a:xfrm>
            <a:off x="827584" y="836712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b="1" dirty="0" smtClean="0"/>
              <a:t>Handling of „special</a:t>
            </a:r>
            <a:r>
              <a:rPr lang="de-DE" sz="2400" b="1" dirty="0"/>
              <a:t>“ students at vocational </a:t>
            </a:r>
            <a:r>
              <a:rPr lang="de-DE" sz="2400" b="1" dirty="0" smtClean="0"/>
              <a:t>school</a:t>
            </a:r>
          </a:p>
          <a:p>
            <a:pPr algn="ctr"/>
            <a:r>
              <a:rPr lang="de-DE" sz="2400" b="1" dirty="0" smtClean="0"/>
              <a:t>August-Sander-Schule</a:t>
            </a:r>
          </a:p>
          <a:p>
            <a:pPr algn="ctr"/>
            <a:endParaRPr lang="de-DE" sz="2400" b="1" dirty="0" smtClean="0"/>
          </a:p>
          <a:p>
            <a:r>
              <a:rPr lang="de-DE" sz="2400" b="1" dirty="0" smtClean="0"/>
              <a:t>BV (</a:t>
            </a:r>
            <a:r>
              <a:rPr lang="de-DE" sz="2400" b="1" dirty="0" smtClean="0"/>
              <a:t>prevocational</a:t>
            </a:r>
            <a:r>
              <a:rPr lang="de-DE" sz="2400" b="1" dirty="0" smtClean="0"/>
              <a:t> </a:t>
            </a:r>
            <a:r>
              <a:rPr lang="de-DE" sz="2400" b="1" dirty="0" smtClean="0"/>
              <a:t>action</a:t>
            </a:r>
            <a:r>
              <a:rPr lang="de-DE" sz="2400" b="1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for students with special </a:t>
            </a:r>
            <a:r>
              <a:rPr lang="de-DE" sz="2400" dirty="0" smtClean="0"/>
              <a:t>problems</a:t>
            </a:r>
            <a:r>
              <a:rPr lang="de-DE" sz="2400" dirty="0" smtClean="0"/>
              <a:t> </a:t>
            </a:r>
            <a:r>
              <a:rPr lang="de-DE" sz="2400" dirty="0" smtClean="0"/>
              <a:t>eg</a:t>
            </a:r>
            <a:r>
              <a:rPr lang="de-DE" sz="2400" dirty="0" smtClean="0"/>
              <a:t>. </a:t>
            </a:r>
            <a:r>
              <a:rPr lang="de-DE" sz="2400" dirty="0" smtClean="0"/>
              <a:t>truancy</a:t>
            </a: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students </a:t>
            </a:r>
            <a:r>
              <a:rPr lang="de-DE" sz="2400" dirty="0" smtClean="0"/>
              <a:t>who</a:t>
            </a:r>
            <a:r>
              <a:rPr lang="de-DE" sz="2400" dirty="0" smtClean="0"/>
              <a:t> </a:t>
            </a:r>
            <a:r>
              <a:rPr lang="de-DE" sz="2400" dirty="0" smtClean="0"/>
              <a:t>have</a:t>
            </a:r>
            <a:r>
              <a:rPr lang="de-DE" sz="2400" dirty="0" smtClean="0"/>
              <a:t> </a:t>
            </a:r>
            <a:r>
              <a:rPr lang="de-DE" sz="2400" dirty="0" smtClean="0"/>
              <a:t>finished</a:t>
            </a:r>
            <a:r>
              <a:rPr lang="de-DE" sz="2400" dirty="0" smtClean="0"/>
              <a:t> IBA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support</a:t>
            </a:r>
            <a:r>
              <a:rPr lang="de-DE" sz="2400" dirty="0" smtClean="0"/>
              <a:t> of an </a:t>
            </a:r>
            <a:r>
              <a:rPr lang="de-DE" sz="2400" dirty="0" smtClean="0"/>
              <a:t>association</a:t>
            </a:r>
            <a:r>
              <a:rPr lang="de-DE" sz="2400" dirty="0" smtClean="0"/>
              <a:t> (</a:t>
            </a:r>
            <a:r>
              <a:rPr lang="de-DE" sz="2400" dirty="0" smtClean="0"/>
              <a:t>sponsorship</a:t>
            </a:r>
            <a:r>
              <a:rPr lang="de-DE" sz="2400" dirty="0" smtClean="0"/>
              <a:t> </a:t>
            </a:r>
            <a:r>
              <a:rPr lang="de-DE" sz="2400" dirty="0" smtClean="0"/>
              <a:t>by</a:t>
            </a:r>
            <a:r>
              <a:rPr lang="de-DE" sz="2400" dirty="0" smtClean="0"/>
              <a:t> </a:t>
            </a:r>
            <a:r>
              <a:rPr lang="de-DE" sz="2400" dirty="0" smtClean="0"/>
              <a:t>employment</a:t>
            </a:r>
            <a:r>
              <a:rPr lang="de-DE" sz="2400" dirty="0" smtClean="0"/>
              <a:t> </a:t>
            </a:r>
            <a:r>
              <a:rPr lang="de-DE" sz="2400" dirty="0" smtClean="0"/>
              <a:t>office</a:t>
            </a:r>
            <a:r>
              <a:rPr lang="de-DE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3 </a:t>
            </a:r>
            <a:r>
              <a:rPr lang="de-DE" sz="2400" dirty="0" smtClean="0"/>
              <a:t>days</a:t>
            </a:r>
            <a:r>
              <a:rPr lang="de-DE" sz="2400" dirty="0" smtClean="0"/>
              <a:t> </a:t>
            </a:r>
            <a:r>
              <a:rPr lang="de-DE" sz="2400" dirty="0" smtClean="0"/>
              <a:t>internship</a:t>
            </a:r>
            <a:r>
              <a:rPr lang="de-DE" sz="2400" dirty="0" smtClean="0"/>
              <a:t> / 2 </a:t>
            </a:r>
            <a:r>
              <a:rPr lang="de-DE" sz="2400" dirty="0" smtClean="0"/>
              <a:t>days</a:t>
            </a:r>
            <a:r>
              <a:rPr lang="de-DE" sz="2400" dirty="0" smtClean="0"/>
              <a:t> school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additional </a:t>
            </a:r>
            <a:r>
              <a:rPr lang="de-DE" sz="2400" dirty="0" smtClean="0"/>
              <a:t>social</a:t>
            </a:r>
            <a:r>
              <a:rPr lang="de-DE" sz="2400" dirty="0" smtClean="0"/>
              <a:t> </a:t>
            </a:r>
            <a:r>
              <a:rPr lang="de-DE" sz="2400" dirty="0" smtClean="0"/>
              <a:t>worker</a:t>
            </a:r>
            <a:r>
              <a:rPr lang="de-DE" sz="2400" dirty="0" smtClean="0"/>
              <a:t> in </a:t>
            </a:r>
            <a:r>
              <a:rPr lang="de-DE" sz="2400" dirty="0" smtClean="0"/>
              <a:t>class</a:t>
            </a: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7697170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491</Words>
  <Application>Microsoft Office PowerPoint</Application>
  <PresentationFormat>Bildschirmpräsentation (4:3)</PresentationFormat>
  <Paragraphs>58</Paragraphs>
  <Slides>9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 Berlin School System and working with „special“ students at vocational school  Claudia Wagner August-Sander-Schule, Berlin, Germany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SenBJW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Wagner, Claudia</dc:creator>
  <cp:lastModifiedBy>Peter Golde</cp:lastModifiedBy>
  <cp:revision>69</cp:revision>
  <dcterms:created xsi:type="dcterms:W3CDTF">2019-05-17T12:03:49Z</dcterms:created>
  <dcterms:modified xsi:type="dcterms:W3CDTF">2019-05-23T11:16:38Z</dcterms:modified>
</cp:coreProperties>
</file>